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matic SC"/>
      <p:regular r:id="rId34"/>
      <p:bold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maticSC-bold.fntdata"/><Relationship Id="rId12" Type="http://schemas.openxmlformats.org/officeDocument/2006/relationships/slide" Target="slides/slide8.xml"/><Relationship Id="rId34" Type="http://schemas.openxmlformats.org/officeDocument/2006/relationships/font" Target="fonts/AmaticSC-regular.fntdata"/><Relationship Id="rId15" Type="http://schemas.openxmlformats.org/officeDocument/2006/relationships/slide" Target="slides/slide11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10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3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31f518d881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31f518d88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20b1d846c_15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320b1d846c_1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להסביר שבcluste r קיימים מספר אלגורמים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להציג cpu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להגיד שכל אלגוריתם תופס core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נוצרים Pipelines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לדבר על זה שאלגורתמים הםblack box </a:t>
            </a:r>
            <a:endParaRPr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תהליך ריצה לדבר על priority </a:t>
            </a:r>
            <a:endParaRPr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להגיע לכמות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לדבר על הדברים הבאים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אנחנו נותנים משקל לצרכי המשתמש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אנחנו  עוצרים pipeline  ברמת האלגוריתם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ניטור שמציג  כמה הqueues  מלאים  זמן ממוצע של פינוי מqueue  ועד כל מיני דברים שעוזרים לתצוגה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31f662ee05_4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31f662ee05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Websocket api  אם ישאלו יש לנו 4 event שצריך לממש init start stop  והחוצה done error started initialized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320b1d846c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320b1d846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להגיד לפני : אין הדגמה של facenet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1f662ee05_4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1f662ee05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לדבר על ה input  לפני ולהסביר שהflow input  נכנס פנימה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לדבר על @ ו#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לדבר על webhooks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320b1d846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320b1d8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20b1d846c_15_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20b1d846c_15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Legend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</a:t>
            </a:r>
            <a:r>
              <a:rPr lang="en"/>
              <a:t> run as </a:t>
            </a:r>
            <a:r>
              <a:rPr lang="en"/>
              <a:t>deployment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interval that check queues and k8s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 flow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Important: mention that we use k8s jobs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</a:t>
            </a:r>
            <a:r>
              <a:rPr lang="en"/>
              <a:t>mportant : talk about long lasting workers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1f662ee05_4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1f662ee05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31f662ee05_4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31f662ee05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1" algn="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-"/>
            </a:pPr>
            <a:r>
              <a:rPr lang="en"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בשלבי אינטגריצה של הגרסה ללקוח</a:t>
            </a:r>
            <a:endParaRPr sz="2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8300" lvl="0" marL="457200" rtl="1" algn="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-"/>
            </a:pPr>
            <a:r>
              <a:rPr lang="en"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Pipeline  - משהו מגניב wait any </a:t>
            </a:r>
            <a:endParaRPr sz="2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8300" lvl="0" marL="457200" rtl="1" algn="r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-"/>
            </a:pPr>
            <a:r>
              <a:rPr lang="en"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להגיד שיש הרבה דברים נוספים שכבר פותחו התרכזנו בעיקר</a:t>
            </a:r>
            <a:endParaRPr sz="2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31f518d881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31f518d88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חסר "-" בדשבורד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צריך איפה שהוא לדבר על long lasting jobs שבהם יש יתרון שבהם INPUT מסויים יופנה ל WORKER מסוים שעדיין באוויר ומכיל מידי שיסייע לחישוב מהיר / חיוני לחישוב עתידי. זה משהו של SPARK בכלל אין.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39bdb7365e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39bdb736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חסר "-" בדשבורד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צריך איפה שהוא לדבר על long lasting jobs שבהם יש יתרון שבהם INPUT מסויים יופנה ל WORKER מסוים שעדיין באוויר ומכיל מידי שיסייע לחישוב מהיר / חיוני לחישוב עתידי. זה משהו של SPARK בכלל אין.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20b1d846c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20b1d84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320b1d846c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320b1d846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320b1d846c_1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320b1d846c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הייתי מוריד את ה took too long ומתמקד בזה שהיית רוצה לעשות את זה על המון תמונות (הINPUT הוא מאגר תמונות שהיית רוצה לסווג את הפנים)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הייתי מוריד את ה REDUCE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320b1d846c_15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320b1d846c_15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320b1d846c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320b1d84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31f662ee0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31f662e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320b1d846c_2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320b1d846c_2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1f662ee05_4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31f662ee05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לדבר לפני על זה שחשבנו על איך לאפיין את המערכת בשתי משפטים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לגיד שאנחנו algorithm orchestrator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20b1d846c_2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320b1d846c_2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320b1d846c_21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320b1d846c_2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להגיד שאנחנו לוקחים את כל הדברים הטובים שk8s מספק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אנחנו הlayer מעל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1f518d881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1f518d88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-  להריץ מספר pipelines  חלקם זהים ומספר אלגורימים שמרכיבים את הPipelines     בצורה מבוזרת על גבי הcluster 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בניית DAG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Language</a:t>
            </a:r>
            <a:r>
              <a:rPr lang="en"/>
              <a:t> agnostic  כל מה שיכול לרוץ בcontaniner  אנחנו מריצים 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Optimize hardware  - 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להגיד שאנחנו חושבים cluster oriented  ומנסים לעשות אפויטימזיצה על כמות החומרה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לציין שאנחנו בהכנסת אלגוריתם מבקשים yaml בהכנסת אלגוריתם ומשתמשים בselctors )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pods חמים לא נופלים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Semi - 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מיצרים יוריסטיקיה שמונעת starvation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התחשבות בצרכי המשתמש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Monitoring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לדבר על זה שיש לנו montring במספר רבדים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Api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גם לכתיבת אלגוריתם 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גם לכתיבת pipeline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5D4B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997" y="-4433"/>
            <a:ext cx="9159995" cy="5152574"/>
            <a:chOff x="328725" y="2891150"/>
            <a:chExt cx="3447625" cy="2585725"/>
          </a:xfrm>
        </p:grpSpPr>
        <p:sp>
          <p:nvSpPr>
            <p:cNvPr id="10" name="Google Shape;10;p2"/>
            <p:cNvSpPr/>
            <p:nvPr/>
          </p:nvSpPr>
          <p:spPr>
            <a:xfrm>
              <a:off x="1720050" y="500720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8725" y="4577925"/>
              <a:ext cx="118700" cy="33700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79650" y="4953325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28725" y="4540050"/>
              <a:ext cx="117000" cy="36225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8725" y="4469350"/>
              <a:ext cx="96800" cy="23600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8725" y="4488700"/>
              <a:ext cx="98500" cy="32025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18200" y="5157850"/>
              <a:ext cx="15175" cy="14350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41075" y="5063575"/>
              <a:ext cx="55600" cy="57275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78800" y="507285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59450" y="50147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8725" y="4637675"/>
              <a:ext cx="140575" cy="3707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3700" y="5002975"/>
              <a:ext cx="12650" cy="1687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58450" y="4970150"/>
              <a:ext cx="57250" cy="63150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18550" y="5127550"/>
              <a:ext cx="52225" cy="57275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8725" y="4609075"/>
              <a:ext cx="85025" cy="26100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8725" y="4657050"/>
              <a:ext cx="143950" cy="35375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55775" y="4552675"/>
              <a:ext cx="143950" cy="126275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8725" y="4675575"/>
              <a:ext cx="141425" cy="38725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20225" y="5209200"/>
              <a:ext cx="16875" cy="13500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8725" y="4393600"/>
              <a:ext cx="81650" cy="27800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1325" y="5218450"/>
              <a:ext cx="13475" cy="13500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8725" y="4558575"/>
              <a:ext cx="122050" cy="35375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98350" y="5189850"/>
              <a:ext cx="59800" cy="55575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41950" y="519910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38600" y="5205825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279825" y="5156175"/>
              <a:ext cx="16025" cy="23600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7100" y="5134300"/>
              <a:ext cx="58950" cy="58925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0500" y="2891150"/>
              <a:ext cx="2237250" cy="272750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8725" y="4410425"/>
              <a:ext cx="81650" cy="25275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8725" y="4446625"/>
              <a:ext cx="90075" cy="27800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8725" y="4515650"/>
              <a:ext cx="53875" cy="20225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0150" y="5161225"/>
              <a:ext cx="58950" cy="58100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99675" y="5145225"/>
              <a:ext cx="59800" cy="54750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58950" y="517890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8725" y="4427250"/>
              <a:ext cx="93450" cy="34550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379150" y="5199100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618200" y="4963425"/>
              <a:ext cx="58100" cy="54725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77825" y="5125025"/>
              <a:ext cx="18550" cy="21075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53825" y="4795925"/>
              <a:ext cx="42100" cy="569025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628175" y="4015675"/>
              <a:ext cx="10125" cy="1265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49200" y="5284950"/>
              <a:ext cx="58950" cy="70725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99550" y="4372550"/>
              <a:ext cx="38750" cy="44625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76150" y="51629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2075" y="4700825"/>
              <a:ext cx="125425" cy="712925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56775" y="5104825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45850" y="4022400"/>
              <a:ext cx="40425" cy="10125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09500" y="3976950"/>
              <a:ext cx="259275" cy="457900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25150" y="2891150"/>
              <a:ext cx="2679175" cy="790400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5175" y="4197475"/>
              <a:ext cx="269375" cy="75775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3575" y="4522375"/>
              <a:ext cx="19375" cy="10125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440600" y="4990350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30550" y="4035875"/>
              <a:ext cx="219700" cy="344275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8600" y="5295900"/>
              <a:ext cx="60625" cy="64000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0550" y="4580450"/>
              <a:ext cx="24425" cy="9275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38050" y="4972675"/>
              <a:ext cx="222225" cy="368700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57100" y="50156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0375" y="2891150"/>
              <a:ext cx="183500" cy="267700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316875" y="5008025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38425" y="5119150"/>
              <a:ext cx="19400" cy="1600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4075" y="4763100"/>
              <a:ext cx="22775" cy="22750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78325" y="499792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402725" y="502992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8725" y="4115825"/>
              <a:ext cx="825725" cy="756725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2950" y="5039175"/>
              <a:ext cx="12675" cy="15175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17375" y="5097250"/>
              <a:ext cx="58125" cy="55575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28725" y="4697450"/>
              <a:ext cx="135525" cy="41275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661000" y="4008100"/>
              <a:ext cx="7600" cy="7600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890000" y="4783300"/>
              <a:ext cx="886350" cy="58950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85800" y="4699125"/>
              <a:ext cx="890550" cy="64000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352100" y="4769000"/>
              <a:ext cx="11800" cy="11800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81525" y="50467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9275" y="5035800"/>
              <a:ext cx="55575" cy="54750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981025" y="5147750"/>
              <a:ext cx="24450" cy="20225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25275" y="4965950"/>
              <a:ext cx="60650" cy="42100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85050" y="4957525"/>
              <a:ext cx="60625" cy="42125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35025" y="4922175"/>
              <a:ext cx="57275" cy="37900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53225" y="4947425"/>
              <a:ext cx="54725" cy="42125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99025" y="4985300"/>
              <a:ext cx="61475" cy="39600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573600" y="4930600"/>
              <a:ext cx="58925" cy="38750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12150" y="4939850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012175" y="5015600"/>
              <a:ext cx="57250" cy="37900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73625" y="5003825"/>
              <a:ext cx="61450" cy="4042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15550" y="5053475"/>
              <a:ext cx="58100" cy="55600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102225" y="5070325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35900" y="4995400"/>
              <a:ext cx="59800" cy="4042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76975" y="504337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219225" y="50534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96500" y="5026550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262150" y="4976900"/>
              <a:ext cx="59800" cy="39575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30300" y="5214250"/>
              <a:ext cx="10975" cy="16025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807575" y="5213400"/>
              <a:ext cx="6775" cy="29500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07575" y="5201625"/>
              <a:ext cx="58100" cy="38750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63825" y="5194050"/>
              <a:ext cx="18525" cy="11800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695625" y="4910400"/>
              <a:ext cx="62325" cy="41275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44450" y="5182275"/>
              <a:ext cx="58100" cy="68200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8875" y="5223500"/>
              <a:ext cx="17700" cy="11825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88900" y="5216775"/>
              <a:ext cx="58100" cy="4042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737725" y="4941550"/>
              <a:ext cx="90075" cy="58100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89900" y="4970150"/>
              <a:ext cx="23600" cy="16025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58750" y="4901975"/>
              <a:ext cx="58950" cy="41275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804225" y="5028225"/>
              <a:ext cx="22750" cy="21075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719200" y="5112400"/>
              <a:ext cx="133850" cy="72425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78125" y="4997925"/>
              <a:ext cx="69875" cy="111975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81025" y="5233600"/>
              <a:ext cx="74950" cy="60650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7100" y="3663850"/>
              <a:ext cx="44625" cy="4042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62350" y="36916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50725" y="5023175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30050" y="3368400"/>
              <a:ext cx="233175" cy="212975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6525" y="3543475"/>
              <a:ext cx="79150" cy="20225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08800" y="3646150"/>
              <a:ext cx="23600" cy="50550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82400" y="3562000"/>
              <a:ext cx="27800" cy="11800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432900" y="5444025"/>
              <a:ext cx="35375" cy="25275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291500" y="5425525"/>
              <a:ext cx="109450" cy="3620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2575" y="3558625"/>
              <a:ext cx="24425" cy="1265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855500" y="5364075"/>
              <a:ext cx="920850" cy="71575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9125" y="5439825"/>
              <a:ext cx="32000" cy="8450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21650" y="5413725"/>
              <a:ext cx="32850" cy="7600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25000" y="5426350"/>
              <a:ext cx="34550" cy="10975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757850" y="5409525"/>
              <a:ext cx="584175" cy="67350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29525" y="3584725"/>
              <a:ext cx="53900" cy="19375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711625" y="523107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23800" y="4840525"/>
              <a:ext cx="959550" cy="542925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65875" y="3714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54950" y="506022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956625" y="37059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73450" y="5173850"/>
              <a:ext cx="103550" cy="63150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4050" y="3595650"/>
              <a:ext cx="114500" cy="94300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963350" y="5113250"/>
              <a:ext cx="90100" cy="63150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47375" y="3694975"/>
              <a:ext cx="33675" cy="37900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9500" y="3640275"/>
              <a:ext cx="14325" cy="13475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0950" y="3557775"/>
              <a:ext cx="100200" cy="96825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6550" y="3524950"/>
              <a:ext cx="579125" cy="253375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92850" y="3578825"/>
              <a:ext cx="53900" cy="58950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28850" y="3674775"/>
              <a:ext cx="71575" cy="75775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366525" y="5127550"/>
              <a:ext cx="8450" cy="50525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542450" y="50349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618200" y="504675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67850" y="5082100"/>
              <a:ext cx="9300" cy="50525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99675" y="5025700"/>
              <a:ext cx="58950" cy="55600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19875" y="5082100"/>
              <a:ext cx="52225" cy="58100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40750" y="5161225"/>
              <a:ext cx="10975" cy="49675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550025" y="5212575"/>
              <a:ext cx="58950" cy="10125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65000" y="5020650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557600" y="5166275"/>
              <a:ext cx="19375" cy="10975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075" y="4997925"/>
              <a:ext cx="11800" cy="49700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02875" y="5066100"/>
              <a:ext cx="5075" cy="15200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97825" y="4981950"/>
              <a:ext cx="58950" cy="54725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560125" y="5056850"/>
              <a:ext cx="16025" cy="16850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524775" y="5011400"/>
              <a:ext cx="13475" cy="14325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925" y="5074525"/>
              <a:ext cx="17700" cy="15175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80150" y="504255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40600" y="5193200"/>
              <a:ext cx="17700" cy="14350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9750" y="5109050"/>
              <a:ext cx="55575" cy="56400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60800" y="5130075"/>
              <a:ext cx="11800" cy="1687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19550" y="517132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339600" y="5147750"/>
              <a:ext cx="21900" cy="19400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377475" y="51183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03575" y="5140175"/>
              <a:ext cx="16000" cy="16025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543275" y="515365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59275" y="5089675"/>
              <a:ext cx="58100" cy="58950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4525" y="5112400"/>
              <a:ext cx="16025" cy="18550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39925" y="5041700"/>
              <a:ext cx="10950" cy="50525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21400" y="5122500"/>
              <a:ext cx="17700" cy="1687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96150" y="5182275"/>
              <a:ext cx="21900" cy="16850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498675" y="5098950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619050" y="5212575"/>
              <a:ext cx="9275" cy="56400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36750" y="5042550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60325" y="5061050"/>
              <a:ext cx="16850" cy="22775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103925" y="518142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57625" y="5223500"/>
              <a:ext cx="57250" cy="63175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204075" y="5109050"/>
              <a:ext cx="11825" cy="5075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78825" y="508800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2400" y="5112400"/>
              <a:ext cx="13500" cy="16025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09800" y="5277375"/>
              <a:ext cx="58950" cy="64000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660275" y="513345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20725" y="5199100"/>
              <a:ext cx="60625" cy="69875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201550" y="5226875"/>
              <a:ext cx="16025" cy="17700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46650" y="5208350"/>
              <a:ext cx="73250" cy="67375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46175" y="5223500"/>
              <a:ext cx="300500" cy="101875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169575" y="5265600"/>
              <a:ext cx="79975" cy="69875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418725" y="505265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241125" y="50795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318550" y="509220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138425" y="5153650"/>
              <a:ext cx="55575" cy="57250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238600" y="5087150"/>
              <a:ext cx="10950" cy="49700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382525" y="5082950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298350" y="5071175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358125" y="50593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262150" y="5100625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118225" y="521677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162000" y="517637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219225" y="5164600"/>
              <a:ext cx="16025" cy="22750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140100" y="52369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197350" y="51435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178825" y="5206675"/>
              <a:ext cx="58950" cy="57250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95A5A6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1593;p11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594" name="Google Shape;1594;p11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_1">
    <p:bg>
      <p:bgPr>
        <a:solidFill>
          <a:srgbClr val="F55D4B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12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700" name="Google Shape;1700;p12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2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2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2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2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2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2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2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2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2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2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2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2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2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2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2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2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2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2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2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2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2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2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95A5A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"/>
          <p:cNvGrpSpPr/>
          <p:nvPr/>
        </p:nvGrpSpPr>
        <p:grpSpPr>
          <a:xfrm>
            <a:off x="92" y="-4"/>
            <a:ext cx="9152065" cy="5147920"/>
            <a:chOff x="3843650" y="238125"/>
            <a:chExt cx="3447625" cy="2585725"/>
          </a:xfrm>
        </p:grpSpPr>
        <p:sp>
          <p:nvSpPr>
            <p:cNvPr id="208" name="Google Shape;208;p3"/>
            <p:cNvSpPr/>
            <p:nvPr/>
          </p:nvSpPr>
          <p:spPr>
            <a:xfrm>
              <a:off x="4904200" y="1929925"/>
              <a:ext cx="1327375" cy="316500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562400" y="1903850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150825" y="2276725"/>
              <a:ext cx="837500" cy="7600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030400" y="634550"/>
              <a:ext cx="6750" cy="14350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362925" y="2780900"/>
              <a:ext cx="430975" cy="42950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575925" y="2354150"/>
              <a:ext cx="326625" cy="469700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839400" y="1865975"/>
              <a:ext cx="1471300" cy="15175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021975" y="655600"/>
              <a:ext cx="8450" cy="16850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37975" y="610975"/>
              <a:ext cx="7600" cy="13500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859475" y="2144575"/>
              <a:ext cx="111975" cy="69875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7089250" y="1504875"/>
              <a:ext cx="114500" cy="168375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01075" y="2117625"/>
              <a:ext cx="520200" cy="617850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923450" y="1426600"/>
              <a:ext cx="69875" cy="218850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956275" y="2530075"/>
              <a:ext cx="74925" cy="111125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645675" y="2190850"/>
              <a:ext cx="331650" cy="88425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7052225" y="2597400"/>
              <a:ext cx="16000" cy="8450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7051375" y="2588975"/>
              <a:ext cx="11800" cy="7600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7026125" y="2567950"/>
              <a:ext cx="60625" cy="5472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553200" y="2754800"/>
              <a:ext cx="129650" cy="69050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7039600" y="1471200"/>
              <a:ext cx="157425" cy="19867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976475" y="2197600"/>
              <a:ext cx="36200" cy="117850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639775" y="2213575"/>
              <a:ext cx="167525" cy="44650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685250" y="2227900"/>
              <a:ext cx="282825" cy="132175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644000" y="2278400"/>
              <a:ext cx="31150" cy="121225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672625" y="2313750"/>
              <a:ext cx="334175" cy="88400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62675" y="2487150"/>
              <a:ext cx="15175" cy="24425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7013500" y="2429050"/>
              <a:ext cx="7600" cy="5925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026975" y="2478725"/>
              <a:ext cx="15175" cy="27800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005925" y="2460200"/>
              <a:ext cx="58950" cy="57275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926800" y="2425700"/>
              <a:ext cx="63150" cy="5472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867875" y="2439150"/>
              <a:ext cx="63175" cy="58125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7017700" y="2426525"/>
              <a:ext cx="12650" cy="31175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901550" y="2507350"/>
              <a:ext cx="16025" cy="27800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878825" y="2490500"/>
              <a:ext cx="63150" cy="5557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032850" y="2440000"/>
              <a:ext cx="5925" cy="6750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807275" y="1085700"/>
              <a:ext cx="484000" cy="586700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964675" y="2496400"/>
              <a:ext cx="14350" cy="8450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014350" y="2516600"/>
              <a:ext cx="60625" cy="5472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044700" y="589950"/>
              <a:ext cx="8450" cy="13475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754250" y="2521650"/>
              <a:ext cx="64850" cy="53900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746675" y="2465250"/>
              <a:ext cx="58100" cy="58100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794650" y="2591500"/>
              <a:ext cx="11825" cy="24450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0250" y="2573825"/>
              <a:ext cx="62300" cy="58100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988250" y="2412225"/>
              <a:ext cx="64825" cy="58100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893150" y="2546050"/>
              <a:ext cx="56400" cy="5642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779500" y="2537650"/>
              <a:ext cx="16875" cy="23575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819075" y="2507350"/>
              <a:ext cx="59775" cy="5387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827475" y="2467775"/>
              <a:ext cx="15175" cy="29500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984050" y="2574675"/>
              <a:ext cx="27800" cy="22750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808975" y="24534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914175" y="2562050"/>
              <a:ext cx="15175" cy="24425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841800" y="2524175"/>
              <a:ext cx="14325" cy="21900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716375" y="2637800"/>
              <a:ext cx="66525" cy="59800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851050" y="2572150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775300" y="2626025"/>
              <a:ext cx="66525" cy="53050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698700" y="2537650"/>
              <a:ext cx="58100" cy="48825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740800" y="2658000"/>
              <a:ext cx="19375" cy="24450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705450" y="2585625"/>
              <a:ext cx="62300" cy="57250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806450" y="2643700"/>
              <a:ext cx="14325" cy="23600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932700" y="2630225"/>
              <a:ext cx="5925" cy="5075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903250" y="2595725"/>
              <a:ext cx="58925" cy="5387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844325" y="2609175"/>
              <a:ext cx="64000" cy="55600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835050" y="2561200"/>
              <a:ext cx="56425" cy="5557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862825" y="2622650"/>
              <a:ext cx="26125" cy="29475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254275" y="238125"/>
              <a:ext cx="974725" cy="642225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883875" y="670750"/>
              <a:ext cx="53900" cy="50525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979825" y="2369300"/>
              <a:ext cx="63150" cy="42100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97350" y="685900"/>
              <a:ext cx="26125" cy="2022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942800" y="2476200"/>
              <a:ext cx="61475" cy="58100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845150" y="12835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918400" y="2384450"/>
              <a:ext cx="60625" cy="39575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689450" y="2435800"/>
              <a:ext cx="87550" cy="43800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843650" y="1982125"/>
              <a:ext cx="530300" cy="841725"/>
            </a:xfrm>
            <a:custGeom>
              <a:rect b="b" l="l" r="r" t="t"/>
              <a:pathLst>
                <a:path extrusionOk="0" h="33669" w="21212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854425" y="2395400"/>
              <a:ext cx="68200" cy="50525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345200" y="238125"/>
              <a:ext cx="810575" cy="563100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682725" y="2484625"/>
              <a:ext cx="60625" cy="52200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793825" y="2413075"/>
              <a:ext cx="61450" cy="47150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622175" y="2490500"/>
              <a:ext cx="21050" cy="17700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600275" y="24661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633950" y="23970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603650" y="2630225"/>
              <a:ext cx="19375" cy="16850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580075" y="26075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637325" y="2558675"/>
              <a:ext cx="14325" cy="2022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526225" y="25384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28750" y="24644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541375" y="25359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68300" y="2562050"/>
              <a:ext cx="20225" cy="1937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492550" y="2558675"/>
              <a:ext cx="25275" cy="24450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561575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587650" y="2429900"/>
              <a:ext cx="11825" cy="18550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554825" y="2489675"/>
              <a:ext cx="16025" cy="1852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516125" y="2429900"/>
              <a:ext cx="14325" cy="18550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506850" y="2348250"/>
              <a:ext cx="68200" cy="42125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614600" y="2536800"/>
              <a:ext cx="63150" cy="61475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579250" y="2345725"/>
              <a:ext cx="69025" cy="47175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62575" y="2429900"/>
              <a:ext cx="11800" cy="2022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697925" y="24896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733275" y="2429050"/>
              <a:ext cx="16025" cy="17700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39000" y="23954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364600" y="2609175"/>
              <a:ext cx="7600" cy="60650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672675" y="24652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528750" y="26268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705500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508550" y="26058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436150" y="26066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461400" y="2627700"/>
              <a:ext cx="18550" cy="16850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727375" y="2678200"/>
              <a:ext cx="69900" cy="8450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886475" y="25384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470675" y="2536800"/>
              <a:ext cx="58100" cy="62300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849425" y="2395400"/>
              <a:ext cx="64000" cy="61450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777875" y="2393700"/>
              <a:ext cx="63150" cy="68225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053950" y="571425"/>
              <a:ext cx="7600" cy="11800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384800" y="24677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56350" y="24652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397425" y="25359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479075" y="2489675"/>
              <a:ext cx="21925" cy="17700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369650" y="26075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422675" y="2558675"/>
              <a:ext cx="18550" cy="26975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5489175" y="2395400"/>
              <a:ext cx="64000" cy="61450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389025" y="2629375"/>
              <a:ext cx="16850" cy="16025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389850" y="24661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410900" y="2488825"/>
              <a:ext cx="14325" cy="21900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671000" y="2627700"/>
              <a:ext cx="23575" cy="21075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347775" y="2557000"/>
              <a:ext cx="19375" cy="26950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219825" y="26075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52475" y="26066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326725" y="25351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5244250" y="262770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5057400" y="2606650"/>
              <a:ext cx="81650" cy="67375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058225" y="2535950"/>
              <a:ext cx="117025" cy="65675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128925" y="2395400"/>
              <a:ext cx="64000" cy="61450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148300" y="26058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199625" y="2678200"/>
              <a:ext cx="64000" cy="71575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724850" y="2609175"/>
              <a:ext cx="7600" cy="60650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5806500" y="2684100"/>
              <a:ext cx="7600" cy="68200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912550" y="2723650"/>
              <a:ext cx="11825" cy="17700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5888150" y="2710200"/>
              <a:ext cx="64825" cy="43775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950425" y="2345725"/>
              <a:ext cx="69050" cy="47175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710550" y="2559525"/>
              <a:ext cx="21075" cy="22750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10200" y="1881125"/>
              <a:ext cx="297150" cy="942725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7092625" y="1473725"/>
              <a:ext cx="198650" cy="260950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168500" y="24644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5686975" y="25351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5796400" y="26066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5818275" y="2619275"/>
              <a:ext cx="16875" cy="16875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5280450" y="2348250"/>
              <a:ext cx="68200" cy="42125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262775" y="2490500"/>
              <a:ext cx="24425" cy="17700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240050" y="2466100"/>
              <a:ext cx="63975" cy="61475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209725" y="2556150"/>
              <a:ext cx="15175" cy="23600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254350" y="2536800"/>
              <a:ext cx="63150" cy="61475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278750" y="2560375"/>
              <a:ext cx="16025" cy="21900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181125" y="25359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315800" y="2629375"/>
              <a:ext cx="20225" cy="19400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45250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417625" y="2393700"/>
              <a:ext cx="63175" cy="68225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292225" y="26066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227400" y="2424000"/>
              <a:ext cx="19400" cy="22750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278750" y="23954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298950" y="2424000"/>
              <a:ext cx="18550" cy="26975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273700" y="23970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206375" y="2345725"/>
              <a:ext cx="69050" cy="47175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190375" y="2485450"/>
              <a:ext cx="20225" cy="26125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341875" y="2489675"/>
              <a:ext cx="14350" cy="4225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5312425" y="24652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5337675" y="2490500"/>
              <a:ext cx="16850" cy="2022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5367125" y="2425700"/>
              <a:ext cx="20225" cy="22750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5441200" y="2428225"/>
              <a:ext cx="18550" cy="24425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5803125" y="2430750"/>
              <a:ext cx="16025" cy="1852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5667625" y="536075"/>
              <a:ext cx="5925" cy="14325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676875" y="508300"/>
              <a:ext cx="8450" cy="16850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5631425" y="266725"/>
              <a:ext cx="519350" cy="436025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685300" y="485575"/>
              <a:ext cx="7600" cy="13500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5657525" y="557950"/>
              <a:ext cx="8450" cy="13500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5754325" y="392150"/>
              <a:ext cx="18525" cy="7600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5783775" y="400550"/>
              <a:ext cx="21075" cy="7600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921925" y="624450"/>
              <a:ext cx="579125" cy="264325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5696250" y="439275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5692875" y="462850"/>
              <a:ext cx="5925" cy="15175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5702975" y="416550"/>
              <a:ext cx="8450" cy="16025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4836025" y="1876900"/>
              <a:ext cx="1179250" cy="946950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860425" y="2687475"/>
              <a:ext cx="6775" cy="9275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4403375" y="2435800"/>
              <a:ext cx="143975" cy="388050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422750" y="2442525"/>
              <a:ext cx="17700" cy="58100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109625" y="305450"/>
              <a:ext cx="213825" cy="201200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4865475" y="2713550"/>
              <a:ext cx="16025" cy="51375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730750" y="386250"/>
              <a:ext cx="16850" cy="6750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855450" y="1483825"/>
              <a:ext cx="286200" cy="291250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3843650" y="1362625"/>
              <a:ext cx="430150" cy="525250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094475" y="289450"/>
              <a:ext cx="529450" cy="5000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843650" y="1458575"/>
              <a:ext cx="404900" cy="344275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068275" y="525975"/>
              <a:ext cx="5925" cy="14325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084275" y="465375"/>
              <a:ext cx="6750" cy="15175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6091850" y="445175"/>
              <a:ext cx="8425" cy="11800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6069125" y="483900"/>
              <a:ext cx="16850" cy="5075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028700" y="468750"/>
              <a:ext cx="11825" cy="6750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047225" y="475475"/>
              <a:ext cx="15175" cy="5075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6100250" y="405600"/>
              <a:ext cx="6775" cy="12650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6024500" y="2348250"/>
              <a:ext cx="68200" cy="42125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6060700" y="547850"/>
              <a:ext cx="7600" cy="14350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6003450" y="462000"/>
              <a:ext cx="16025" cy="5075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6096050" y="422450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834275" y="413175"/>
              <a:ext cx="14325" cy="5075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728225" y="359325"/>
              <a:ext cx="4225" cy="14325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811550" y="405600"/>
              <a:ext cx="16025" cy="9300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731600" y="330700"/>
              <a:ext cx="8425" cy="22750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855325" y="419075"/>
              <a:ext cx="15175" cy="4225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5740000" y="301250"/>
              <a:ext cx="10125" cy="17700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877200" y="424975"/>
              <a:ext cx="21075" cy="8425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5951275" y="446025"/>
              <a:ext cx="15175" cy="6750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5971475" y="452750"/>
              <a:ext cx="21900" cy="6750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27700" y="438425"/>
              <a:ext cx="17700" cy="6775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904150" y="430850"/>
              <a:ext cx="18525" cy="6775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057400" y="2393700"/>
              <a:ext cx="63150" cy="68225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921825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876375" y="2346575"/>
              <a:ext cx="63975" cy="44625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960525" y="24661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974850" y="2536800"/>
              <a:ext cx="63150" cy="61475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803125" y="2348250"/>
              <a:ext cx="66525" cy="40425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201325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355350" y="2348250"/>
              <a:ext cx="69050" cy="40425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901625" y="25359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658375" y="2346575"/>
              <a:ext cx="63975" cy="44625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430250" y="2348250"/>
              <a:ext cx="69050" cy="40425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132300" y="2346575"/>
              <a:ext cx="64000" cy="44625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5729075" y="2348250"/>
              <a:ext cx="67350" cy="40425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750100" y="24661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766100" y="2489675"/>
              <a:ext cx="19375" cy="2022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729900" y="26075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784625" y="2559525"/>
              <a:ext cx="18525" cy="21900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745050" y="24677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757675" y="25359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889000" y="24644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830900" y="2536800"/>
              <a:ext cx="58125" cy="62300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5835950" y="2487975"/>
              <a:ext cx="22750" cy="18550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5816600" y="24652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979900" y="2689150"/>
              <a:ext cx="22750" cy="15175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049750" y="2427375"/>
              <a:ext cx="28650" cy="2022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938650" y="2604125"/>
              <a:ext cx="155750" cy="69900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744225" y="2620125"/>
              <a:ext cx="22750" cy="13500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030400" y="2712725"/>
              <a:ext cx="64000" cy="41250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958000" y="2678200"/>
              <a:ext cx="62325" cy="74950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6028700" y="2718600"/>
              <a:ext cx="4250" cy="35375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053950" y="2723650"/>
              <a:ext cx="14350" cy="19400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056475" y="2501450"/>
              <a:ext cx="27825" cy="22750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990825" y="2395400"/>
              <a:ext cx="101875" cy="63150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030400" y="2466100"/>
              <a:ext cx="66525" cy="132175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982425" y="2726175"/>
              <a:ext cx="21050" cy="12650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5072550" y="2497250"/>
              <a:ext cx="28625" cy="23575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868800" y="26058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128100" y="2676525"/>
              <a:ext cx="63150" cy="78300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055700" y="2464425"/>
              <a:ext cx="103550" cy="65675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059075" y="2348250"/>
              <a:ext cx="66525" cy="40425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055700" y="2677375"/>
              <a:ext cx="64850" cy="7240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722325" y="2677375"/>
              <a:ext cx="80825" cy="7240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811550" y="2677375"/>
              <a:ext cx="65675" cy="75775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363775" y="2677375"/>
              <a:ext cx="351000" cy="78300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273700" y="2674850"/>
              <a:ext cx="85050" cy="79125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Google Shape;466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"/>
          <p:cNvGrpSpPr/>
          <p:nvPr/>
        </p:nvGrpSpPr>
        <p:grpSpPr>
          <a:xfrm>
            <a:off x="-7997" y="-4433"/>
            <a:ext cx="9159995" cy="5152574"/>
            <a:chOff x="328725" y="2891150"/>
            <a:chExt cx="3447625" cy="2585725"/>
          </a:xfrm>
        </p:grpSpPr>
        <p:sp>
          <p:nvSpPr>
            <p:cNvPr id="469" name="Google Shape;469;p4"/>
            <p:cNvSpPr/>
            <p:nvPr/>
          </p:nvSpPr>
          <p:spPr>
            <a:xfrm>
              <a:off x="1720050" y="500720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328725" y="4577925"/>
              <a:ext cx="118700" cy="33700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679650" y="4953325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328725" y="4540050"/>
              <a:ext cx="117000" cy="36225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28725" y="4469350"/>
              <a:ext cx="96800" cy="23600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28725" y="4488700"/>
              <a:ext cx="98500" cy="32025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18200" y="5157850"/>
              <a:ext cx="15175" cy="14350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741075" y="5063575"/>
              <a:ext cx="55600" cy="57275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678800" y="507285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659450" y="50147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328725" y="4637675"/>
              <a:ext cx="140575" cy="3707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583700" y="5002975"/>
              <a:ext cx="12650" cy="1687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558450" y="4970150"/>
              <a:ext cx="57250" cy="63150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318550" y="5127550"/>
              <a:ext cx="52225" cy="57275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328725" y="4609075"/>
              <a:ext cx="85025" cy="26100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328725" y="4657050"/>
              <a:ext cx="143950" cy="35375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955775" y="4552675"/>
              <a:ext cx="143950" cy="126275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28725" y="4675575"/>
              <a:ext cx="141425" cy="38725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320225" y="5209200"/>
              <a:ext cx="16875" cy="13500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28725" y="4393600"/>
              <a:ext cx="81650" cy="27800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261325" y="5218450"/>
              <a:ext cx="13475" cy="13500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28725" y="4558575"/>
              <a:ext cx="122050" cy="35375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298350" y="5189850"/>
              <a:ext cx="59800" cy="55575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241950" y="519910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238600" y="5205825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279825" y="5156175"/>
              <a:ext cx="16025" cy="23600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257100" y="5134300"/>
              <a:ext cx="58950" cy="58925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010500" y="2891150"/>
              <a:ext cx="2237250" cy="272750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328725" y="4410425"/>
              <a:ext cx="81650" cy="25275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28725" y="4446625"/>
              <a:ext cx="90075" cy="27800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328725" y="4515650"/>
              <a:ext cx="53875" cy="20225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480150" y="5161225"/>
              <a:ext cx="58950" cy="58100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599675" y="5145225"/>
              <a:ext cx="59800" cy="54750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358950" y="517890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28725" y="4427250"/>
              <a:ext cx="93450" cy="34550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379150" y="5199100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618200" y="4963425"/>
              <a:ext cx="58100" cy="54725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077825" y="5125025"/>
              <a:ext cx="18550" cy="21075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853825" y="4795925"/>
              <a:ext cx="42100" cy="569025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628175" y="4015675"/>
              <a:ext cx="10125" cy="1265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049200" y="5284950"/>
              <a:ext cx="58950" cy="70725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599550" y="4372550"/>
              <a:ext cx="38750" cy="44625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076150" y="51629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2762075" y="4700825"/>
              <a:ext cx="125425" cy="712925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056775" y="5104825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3645850" y="4022400"/>
              <a:ext cx="40425" cy="10125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3509500" y="3976950"/>
              <a:ext cx="259275" cy="457900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725150" y="2891150"/>
              <a:ext cx="2679175" cy="790400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75175" y="4197475"/>
              <a:ext cx="269375" cy="75775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733575" y="4522375"/>
              <a:ext cx="19375" cy="10125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440600" y="4990350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3530550" y="4035875"/>
              <a:ext cx="219700" cy="344275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988600" y="5295900"/>
              <a:ext cx="60625" cy="64000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100550" y="4580450"/>
              <a:ext cx="24425" cy="9275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938050" y="4972675"/>
              <a:ext cx="222225" cy="368700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257100" y="50156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30375" y="2891150"/>
              <a:ext cx="183500" cy="267700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316875" y="5008025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138425" y="5119150"/>
              <a:ext cx="19400" cy="1600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3384075" y="4763100"/>
              <a:ext cx="22775" cy="22750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378325" y="499792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402725" y="502992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328725" y="4115825"/>
              <a:ext cx="825725" cy="756725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342950" y="5039175"/>
              <a:ext cx="12675" cy="15175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117375" y="5097250"/>
              <a:ext cx="58125" cy="55575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328725" y="4697450"/>
              <a:ext cx="135525" cy="41275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3661000" y="4008100"/>
              <a:ext cx="7600" cy="7600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890000" y="4783300"/>
              <a:ext cx="886350" cy="58950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885800" y="4699125"/>
              <a:ext cx="890550" cy="64000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3352100" y="4769000"/>
              <a:ext cx="11800" cy="11800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281525" y="50467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139275" y="5035800"/>
              <a:ext cx="55575" cy="54750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981025" y="5147750"/>
              <a:ext cx="24450" cy="20225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325275" y="4965950"/>
              <a:ext cx="60650" cy="42100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385050" y="4957525"/>
              <a:ext cx="60625" cy="42125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635025" y="4922175"/>
              <a:ext cx="57275" cy="37900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453225" y="4947425"/>
              <a:ext cx="54725" cy="42125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199025" y="4985300"/>
              <a:ext cx="61475" cy="39600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573600" y="4930600"/>
              <a:ext cx="58925" cy="38750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512150" y="4939850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012175" y="5015600"/>
              <a:ext cx="57250" cy="37900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073625" y="5003825"/>
              <a:ext cx="61450" cy="4042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015550" y="5053475"/>
              <a:ext cx="58100" cy="55600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102225" y="5070325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135900" y="4995400"/>
              <a:ext cx="59800" cy="4042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076975" y="504337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219225" y="50534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196500" y="5026550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262150" y="4976900"/>
              <a:ext cx="59800" cy="39575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830300" y="5214250"/>
              <a:ext cx="10975" cy="16025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807575" y="5213400"/>
              <a:ext cx="6775" cy="29500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807575" y="5201625"/>
              <a:ext cx="58100" cy="38750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763825" y="5194050"/>
              <a:ext cx="18525" cy="11800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1695625" y="4910400"/>
              <a:ext cx="62325" cy="41275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744450" y="5182275"/>
              <a:ext cx="58100" cy="68200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768875" y="5223500"/>
              <a:ext cx="17700" cy="11825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688900" y="5216775"/>
              <a:ext cx="58100" cy="4042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737725" y="4941550"/>
              <a:ext cx="90075" cy="58100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789900" y="4970150"/>
              <a:ext cx="23600" cy="16025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758750" y="4901975"/>
              <a:ext cx="58950" cy="41275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804225" y="5028225"/>
              <a:ext cx="22750" cy="21075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719200" y="5112400"/>
              <a:ext cx="133850" cy="72425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778125" y="4997925"/>
              <a:ext cx="69875" cy="111975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981025" y="5233600"/>
              <a:ext cx="74950" cy="60650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837100" y="3663850"/>
              <a:ext cx="44625" cy="4042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862350" y="36916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950725" y="5023175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630050" y="3368400"/>
              <a:ext cx="233175" cy="212975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696525" y="3543475"/>
              <a:ext cx="79150" cy="20225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1008800" y="3646150"/>
              <a:ext cx="23600" cy="50550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782400" y="3562000"/>
              <a:ext cx="27800" cy="11800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3432900" y="5444025"/>
              <a:ext cx="35375" cy="25275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3291500" y="5425525"/>
              <a:ext cx="109450" cy="3620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632575" y="3558625"/>
              <a:ext cx="24425" cy="1265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855500" y="5364075"/>
              <a:ext cx="920850" cy="71575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219125" y="5439825"/>
              <a:ext cx="32000" cy="8450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221650" y="5413725"/>
              <a:ext cx="32850" cy="7600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225000" y="5426350"/>
              <a:ext cx="34550" cy="10975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57850" y="5409525"/>
              <a:ext cx="584175" cy="67350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829525" y="3584725"/>
              <a:ext cx="53900" cy="19375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711625" y="523107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923800" y="4840525"/>
              <a:ext cx="959550" cy="542925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965875" y="3714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954950" y="506022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956625" y="37059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973450" y="5173850"/>
              <a:ext cx="103550" cy="63150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614050" y="3595650"/>
              <a:ext cx="114500" cy="94300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963350" y="5113250"/>
              <a:ext cx="90100" cy="63150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947375" y="3694975"/>
              <a:ext cx="33675" cy="37900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59500" y="3640275"/>
              <a:ext cx="14325" cy="13475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470950" y="3557775"/>
              <a:ext cx="100200" cy="96825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446550" y="3524950"/>
              <a:ext cx="579125" cy="253375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492850" y="3578825"/>
              <a:ext cx="53900" cy="58950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928850" y="3674775"/>
              <a:ext cx="71575" cy="75775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366525" y="5127550"/>
              <a:ext cx="8450" cy="50525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542450" y="50349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618200" y="504675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667850" y="5082100"/>
              <a:ext cx="9300" cy="50525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599675" y="5025700"/>
              <a:ext cx="58950" cy="55600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1619875" y="5082100"/>
              <a:ext cx="52225" cy="58100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540750" y="5161225"/>
              <a:ext cx="10975" cy="49675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550025" y="5212575"/>
              <a:ext cx="58950" cy="10125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1465000" y="5020650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557600" y="5166275"/>
              <a:ext cx="19375" cy="10975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438075" y="4997925"/>
              <a:ext cx="11800" cy="49700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1502875" y="5066100"/>
              <a:ext cx="5075" cy="15200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497825" y="4981950"/>
              <a:ext cx="58950" cy="54725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560125" y="5056850"/>
              <a:ext cx="16025" cy="16850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524775" y="5011400"/>
              <a:ext cx="13475" cy="14325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438925" y="5074525"/>
              <a:ext cx="17700" cy="15175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480150" y="504255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440600" y="5193200"/>
              <a:ext cx="17700" cy="14350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439750" y="5109050"/>
              <a:ext cx="55575" cy="56400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460800" y="5130075"/>
              <a:ext cx="11800" cy="1687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1419550" y="517132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1339600" y="5147750"/>
              <a:ext cx="21900" cy="19400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377475" y="51183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403575" y="5140175"/>
              <a:ext cx="16000" cy="16025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543275" y="515365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559275" y="5089675"/>
              <a:ext cx="58100" cy="58950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584525" y="5112400"/>
              <a:ext cx="16025" cy="18550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539925" y="5041700"/>
              <a:ext cx="10950" cy="50525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1521400" y="5122500"/>
              <a:ext cx="17700" cy="1687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1496150" y="5182275"/>
              <a:ext cx="21900" cy="16850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1498675" y="5098950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1619050" y="5212575"/>
              <a:ext cx="9275" cy="56400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1136750" y="5042550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160325" y="5061050"/>
              <a:ext cx="16850" cy="22775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1103925" y="518142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1057625" y="5223500"/>
              <a:ext cx="57250" cy="63175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1204075" y="5109050"/>
              <a:ext cx="11825" cy="5075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178825" y="508800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1202400" y="5112400"/>
              <a:ext cx="13500" cy="16025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109800" y="5277375"/>
              <a:ext cx="58950" cy="64000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1660275" y="513345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1620725" y="5199100"/>
              <a:ext cx="60625" cy="69875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1201550" y="5226875"/>
              <a:ext cx="16025" cy="17700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1546650" y="5208350"/>
              <a:ext cx="73250" cy="67375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1246175" y="5223500"/>
              <a:ext cx="300500" cy="101875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169575" y="5265600"/>
              <a:ext cx="79975" cy="69875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1418725" y="505265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241125" y="50795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1318550" y="509220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138425" y="5153650"/>
              <a:ext cx="55575" cy="57250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238600" y="5087150"/>
              <a:ext cx="10950" cy="49700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382525" y="5082950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298350" y="5071175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358125" y="50593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1262150" y="5100625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118225" y="521677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1162000" y="517637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1219225" y="5164600"/>
              <a:ext cx="16025" cy="22750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1140100" y="52369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1197350" y="51435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1178825" y="5206675"/>
              <a:ext cx="58950" cy="57250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55D4B"/>
              </a:buClr>
              <a:buSzPts val="2200"/>
              <a:buChar char="✖"/>
              <a:defRPr i="1" sz="2200">
                <a:solidFill>
                  <a:srgbClr val="F55D4B"/>
                </a:solidFill>
              </a:defRPr>
            </a:lvl1pPr>
            <a:lvl2pPr indent="-368300" lvl="1" marL="9144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>
                <a:solidFill>
                  <a:srgbClr val="F55D4B"/>
                </a:solidFill>
              </a:defRPr>
            </a:lvl2pPr>
            <a:lvl3pPr indent="-368300" lvl="2" marL="13716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3pPr>
            <a:lvl4pPr indent="-368300" lvl="3" marL="18288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4pPr>
            <a:lvl5pPr indent="-368300" lvl="4" marL="22860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5pPr>
            <a:lvl6pPr indent="-368300" lvl="5" marL="27432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6pPr>
            <a:lvl7pPr indent="-368300" lvl="6" marL="32004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7pPr>
            <a:lvl8pPr indent="-368300" lvl="7" marL="36576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8pPr>
            <a:lvl9pPr indent="-368300" lvl="8" marL="41148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5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667" name="Google Shape;667;p5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2" name="Google Shape;842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✖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6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845" name="Google Shape;845;p6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Google Shape;1019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0" name="Google Shape;1020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✖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021" name="Google Shape;1021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✖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7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1024" name="Google Shape;1024;p7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9" name="Google Shape;1199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0" name="Google Shape;1200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1" name="Google Shape;1201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8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1204" name="Google Shape;1204;p8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oogle Shape;1380;p9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381" name="Google Shape;1381;p9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p10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488" name="Google Shape;1488;p10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0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0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0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0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0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0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0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0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0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0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0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0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0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0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0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0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0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0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0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0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0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0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0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0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0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0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0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0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0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0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0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0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0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0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0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0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0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0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0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0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0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0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0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0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0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0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0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0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0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0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0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0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0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0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0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0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0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0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0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0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0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0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0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0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0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0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0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0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0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0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0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0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0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5F6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13.jp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24.jpg"/><Relationship Id="rId5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kube-hpc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kube-hpc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9" Type="http://schemas.openxmlformats.org/officeDocument/2006/relationships/image" Target="../media/image26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25.jpg"/><Relationship Id="rId8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jpg"/><Relationship Id="rId6" Type="http://schemas.openxmlformats.org/officeDocument/2006/relationships/image" Target="../media/image31.jpg"/><Relationship Id="rId7" Type="http://schemas.openxmlformats.org/officeDocument/2006/relationships/image" Target="../media/image7.png"/><Relationship Id="rId8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3"/>
          <p:cNvSpPr txBox="1"/>
          <p:nvPr>
            <p:ph type="title"/>
          </p:nvPr>
        </p:nvSpPr>
        <p:spPr>
          <a:xfrm>
            <a:off x="1028675" y="3088069"/>
            <a:ext cx="6880500" cy="10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6000">
                <a:solidFill>
                  <a:srgbClr val="3C78D8"/>
                </a:solidFill>
              </a:rPr>
              <a:t>HKUBE</a:t>
            </a:r>
            <a:br>
              <a:rPr b="0" lang="en" sz="3600">
                <a:solidFill>
                  <a:srgbClr val="3C78D8"/>
                </a:solidFill>
              </a:rPr>
            </a:br>
            <a:r>
              <a:rPr b="0" lang="en" sz="3600">
                <a:solidFill>
                  <a:srgbClr val="3C78D8"/>
                </a:solidFill>
              </a:rPr>
              <a:t>HPC over kubernetes</a:t>
            </a:r>
            <a:endParaRPr sz="3600">
              <a:solidFill>
                <a:srgbClr val="3C78D8"/>
              </a:solidFill>
            </a:endParaRPr>
          </a:p>
        </p:txBody>
      </p:sp>
      <p:pic>
        <p:nvPicPr>
          <p:cNvPr id="1809" name="Google Shape;18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62" y="328075"/>
            <a:ext cx="4416074" cy="2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22"/>
          <p:cNvSpPr/>
          <p:nvPr/>
        </p:nvSpPr>
        <p:spPr>
          <a:xfrm>
            <a:off x="7342900" y="4627688"/>
            <a:ext cx="1415100" cy="40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3" name="Google Shape;1923;p22"/>
          <p:cNvSpPr/>
          <p:nvPr/>
        </p:nvSpPr>
        <p:spPr>
          <a:xfrm>
            <a:off x="201700" y="3200569"/>
            <a:ext cx="1712100" cy="183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22"/>
          <p:cNvSpPr txBox="1"/>
          <p:nvPr/>
        </p:nvSpPr>
        <p:spPr>
          <a:xfrm>
            <a:off x="415725" y="3200559"/>
            <a:ext cx="13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Legend</a:t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25" name="Google Shape;1925;p22"/>
          <p:cNvSpPr/>
          <p:nvPr/>
        </p:nvSpPr>
        <p:spPr>
          <a:xfrm>
            <a:off x="415725" y="3699966"/>
            <a:ext cx="277200" cy="178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2"/>
          <p:cNvSpPr/>
          <p:nvPr/>
        </p:nvSpPr>
        <p:spPr>
          <a:xfrm>
            <a:off x="377625" y="4001244"/>
            <a:ext cx="353400" cy="2229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2"/>
          <p:cNvSpPr txBox="1"/>
          <p:nvPr/>
        </p:nvSpPr>
        <p:spPr>
          <a:xfrm>
            <a:off x="755675" y="3665091"/>
            <a:ext cx="1286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Algorithm A 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written in python</a:t>
            </a:r>
            <a:endParaRPr sz="800"/>
          </a:p>
        </p:txBody>
      </p:sp>
      <p:sp>
        <p:nvSpPr>
          <p:cNvPr id="1928" name="Google Shape;1928;p22"/>
          <p:cNvSpPr txBox="1"/>
          <p:nvPr/>
        </p:nvSpPr>
        <p:spPr>
          <a:xfrm>
            <a:off x="769125" y="3964584"/>
            <a:ext cx="1303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Algorithm B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written in c++</a:t>
            </a:r>
            <a:endParaRPr sz="800"/>
          </a:p>
        </p:txBody>
      </p:sp>
      <p:sp>
        <p:nvSpPr>
          <p:cNvPr id="1929" name="Google Shape;1929;p22"/>
          <p:cNvSpPr txBox="1"/>
          <p:nvPr/>
        </p:nvSpPr>
        <p:spPr>
          <a:xfrm>
            <a:off x="755675" y="4264078"/>
            <a:ext cx="1158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Algorithm C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written in R</a:t>
            </a:r>
            <a:endParaRPr sz="800"/>
          </a:p>
        </p:txBody>
      </p:sp>
      <p:sp>
        <p:nvSpPr>
          <p:cNvPr id="1930" name="Google Shape;1930;p22"/>
          <p:cNvSpPr txBox="1"/>
          <p:nvPr/>
        </p:nvSpPr>
        <p:spPr>
          <a:xfrm>
            <a:off x="755675" y="4664128"/>
            <a:ext cx="1286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Algorithm 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written in Python</a:t>
            </a:r>
            <a:endParaRPr sz="800"/>
          </a:p>
        </p:txBody>
      </p:sp>
      <p:grpSp>
        <p:nvGrpSpPr>
          <p:cNvPr id="1931" name="Google Shape;1931;p22"/>
          <p:cNvGrpSpPr/>
          <p:nvPr/>
        </p:nvGrpSpPr>
        <p:grpSpPr>
          <a:xfrm>
            <a:off x="3261750" y="931125"/>
            <a:ext cx="4366200" cy="975600"/>
            <a:chOff x="1128150" y="571700"/>
            <a:chExt cx="4366200" cy="1300800"/>
          </a:xfrm>
        </p:grpSpPr>
        <p:sp>
          <p:nvSpPr>
            <p:cNvPr id="1932" name="Google Shape;1932;p22"/>
            <p:cNvSpPr/>
            <p:nvPr/>
          </p:nvSpPr>
          <p:spPr>
            <a:xfrm>
              <a:off x="1128150" y="918200"/>
              <a:ext cx="4366200" cy="954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1305300" y="1137050"/>
              <a:ext cx="682800" cy="484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2"/>
            <p:cNvSpPr txBox="1"/>
            <p:nvPr/>
          </p:nvSpPr>
          <p:spPr>
            <a:xfrm>
              <a:off x="1128150" y="571700"/>
              <a:ext cx="11580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Pipeline 1</a:t>
              </a:r>
              <a:endParaRPr sz="1200"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2598725" y="1137050"/>
              <a:ext cx="682800" cy="4848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3983550" y="1156850"/>
              <a:ext cx="458700" cy="4452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7" name="Google Shape;1937;p22"/>
            <p:cNvCxnSpPr>
              <a:stCxn id="1933" idx="3"/>
              <a:endCxn id="1935" idx="1"/>
            </p:cNvCxnSpPr>
            <p:nvPr/>
          </p:nvCxnSpPr>
          <p:spPr>
            <a:xfrm>
              <a:off x="1988100" y="1379450"/>
              <a:ext cx="78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8" name="Google Shape;1938;p22"/>
            <p:cNvCxnSpPr>
              <a:stCxn id="1935" idx="5"/>
              <a:endCxn id="1936" idx="2"/>
            </p:cNvCxnSpPr>
            <p:nvPr/>
          </p:nvCxnSpPr>
          <p:spPr>
            <a:xfrm>
              <a:off x="3110825" y="1379450"/>
              <a:ext cx="87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39" name="Google Shape;1939;p22"/>
          <p:cNvSpPr/>
          <p:nvPr/>
        </p:nvSpPr>
        <p:spPr>
          <a:xfrm>
            <a:off x="999750" y="2407875"/>
            <a:ext cx="959400" cy="400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Client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940" name="Google Shape;1940;p22"/>
          <p:cNvCxnSpPr>
            <a:stCxn id="1939" idx="3"/>
            <a:endCxn id="1932" idx="1"/>
          </p:cNvCxnSpPr>
          <p:nvPr/>
        </p:nvCxnSpPr>
        <p:spPr>
          <a:xfrm flipH="1" rot="10800000">
            <a:off x="1959150" y="1548975"/>
            <a:ext cx="13026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1" name="Google Shape;1941;p22"/>
          <p:cNvSpPr/>
          <p:nvPr/>
        </p:nvSpPr>
        <p:spPr>
          <a:xfrm>
            <a:off x="2712625" y="1479656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</a:t>
            </a:r>
            <a:endParaRPr sz="800"/>
          </a:p>
        </p:txBody>
      </p:sp>
      <p:cxnSp>
        <p:nvCxnSpPr>
          <p:cNvPr id="1942" name="Google Shape;1942;p22"/>
          <p:cNvCxnSpPr>
            <a:stCxn id="1939" idx="3"/>
            <a:endCxn id="1943" idx="1"/>
          </p:cNvCxnSpPr>
          <p:nvPr/>
        </p:nvCxnSpPr>
        <p:spPr>
          <a:xfrm flipH="1" rot="10800000">
            <a:off x="1959150" y="2601975"/>
            <a:ext cx="13026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4" name="Google Shape;1944;p22"/>
          <p:cNvSpPr/>
          <p:nvPr/>
        </p:nvSpPr>
        <p:spPr>
          <a:xfrm>
            <a:off x="2435425" y="2385694"/>
            <a:ext cx="277200" cy="20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</a:t>
            </a:r>
            <a:endParaRPr sz="800"/>
          </a:p>
        </p:txBody>
      </p:sp>
      <p:cxnSp>
        <p:nvCxnSpPr>
          <p:cNvPr id="1945" name="Google Shape;1945;p22"/>
          <p:cNvCxnSpPr>
            <a:stCxn id="1939" idx="3"/>
            <a:endCxn id="1946" idx="1"/>
          </p:cNvCxnSpPr>
          <p:nvPr/>
        </p:nvCxnSpPr>
        <p:spPr>
          <a:xfrm>
            <a:off x="1959150" y="2607975"/>
            <a:ext cx="1320600" cy="10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7" name="Google Shape;1947;p22"/>
          <p:cNvSpPr/>
          <p:nvPr/>
        </p:nvSpPr>
        <p:spPr>
          <a:xfrm>
            <a:off x="2712613" y="3532069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</a:t>
            </a:r>
            <a:endParaRPr sz="800"/>
          </a:p>
        </p:txBody>
      </p:sp>
      <p:grpSp>
        <p:nvGrpSpPr>
          <p:cNvPr id="1948" name="Google Shape;1948;p22"/>
          <p:cNvGrpSpPr/>
          <p:nvPr/>
        </p:nvGrpSpPr>
        <p:grpSpPr>
          <a:xfrm>
            <a:off x="3279600" y="3065560"/>
            <a:ext cx="4348200" cy="988658"/>
            <a:chOff x="3279600" y="3551939"/>
            <a:chExt cx="4348200" cy="1318211"/>
          </a:xfrm>
        </p:grpSpPr>
        <p:sp>
          <p:nvSpPr>
            <p:cNvPr id="1946" name="Google Shape;1946;p22"/>
            <p:cNvSpPr/>
            <p:nvPr/>
          </p:nvSpPr>
          <p:spPr>
            <a:xfrm>
              <a:off x="3279600" y="3918850"/>
              <a:ext cx="4348200" cy="951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2"/>
            <p:cNvSpPr txBox="1"/>
            <p:nvPr/>
          </p:nvSpPr>
          <p:spPr>
            <a:xfrm>
              <a:off x="3279600" y="3551939"/>
              <a:ext cx="11580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Pipeline 3</a:t>
              </a:r>
              <a:endParaRPr sz="1200"/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3576675" y="4114825"/>
              <a:ext cx="526500" cy="5334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4746150" y="4114825"/>
              <a:ext cx="682800" cy="5334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2" name="Google Shape;1952;p22"/>
            <p:cNvCxnSpPr>
              <a:stCxn id="1950" idx="6"/>
              <a:endCxn id="1951" idx="1"/>
            </p:cNvCxnSpPr>
            <p:nvPr/>
          </p:nvCxnSpPr>
          <p:spPr>
            <a:xfrm>
              <a:off x="4103175" y="4381525"/>
              <a:ext cx="813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53" name="Google Shape;1953;p22"/>
          <p:cNvSpPr txBox="1"/>
          <p:nvPr/>
        </p:nvSpPr>
        <p:spPr>
          <a:xfrm>
            <a:off x="7498313" y="4660763"/>
            <a:ext cx="72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CPU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4" name="Google Shape;1954;p22"/>
          <p:cNvSpPr txBox="1"/>
          <p:nvPr/>
        </p:nvSpPr>
        <p:spPr>
          <a:xfrm>
            <a:off x="8008875" y="4681125"/>
            <a:ext cx="337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5" name="Google Shape;1955;p22"/>
          <p:cNvSpPr txBox="1"/>
          <p:nvPr/>
        </p:nvSpPr>
        <p:spPr>
          <a:xfrm>
            <a:off x="8008875" y="4681125"/>
            <a:ext cx="337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6" name="Google Shape;1956;p22"/>
          <p:cNvSpPr txBox="1"/>
          <p:nvPr/>
        </p:nvSpPr>
        <p:spPr>
          <a:xfrm>
            <a:off x="8008875" y="4681125"/>
            <a:ext cx="337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8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7" name="Google Shape;1957;p22"/>
          <p:cNvSpPr/>
          <p:nvPr/>
        </p:nvSpPr>
        <p:spPr>
          <a:xfrm>
            <a:off x="2435425" y="2385694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</a:t>
            </a:r>
            <a:endParaRPr sz="800"/>
          </a:p>
        </p:txBody>
      </p:sp>
      <p:sp>
        <p:nvSpPr>
          <p:cNvPr id="1958" name="Google Shape;1958;p22"/>
          <p:cNvSpPr txBox="1"/>
          <p:nvPr/>
        </p:nvSpPr>
        <p:spPr>
          <a:xfrm>
            <a:off x="8008875" y="4681125"/>
            <a:ext cx="432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11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9" name="Google Shape;1959;p22"/>
          <p:cNvSpPr txBox="1"/>
          <p:nvPr/>
        </p:nvSpPr>
        <p:spPr>
          <a:xfrm>
            <a:off x="7914375" y="4681125"/>
            <a:ext cx="526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50</a:t>
            </a:r>
            <a:endParaRPr b="1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60" name="Google Shape;1960;p22"/>
          <p:cNvSpPr txBox="1"/>
          <p:nvPr/>
        </p:nvSpPr>
        <p:spPr>
          <a:xfrm>
            <a:off x="4157125" y="4087144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After some time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1961" name="Google Shape;1961;p22"/>
          <p:cNvGrpSpPr/>
          <p:nvPr/>
        </p:nvGrpSpPr>
        <p:grpSpPr>
          <a:xfrm>
            <a:off x="3261750" y="1985550"/>
            <a:ext cx="4366200" cy="989944"/>
            <a:chOff x="3261750" y="2183450"/>
            <a:chExt cx="4366200" cy="1319925"/>
          </a:xfrm>
        </p:grpSpPr>
        <p:grpSp>
          <p:nvGrpSpPr>
            <p:cNvPr id="1962" name="Google Shape;1962;p22"/>
            <p:cNvGrpSpPr/>
            <p:nvPr/>
          </p:nvGrpSpPr>
          <p:grpSpPr>
            <a:xfrm>
              <a:off x="3261750" y="2183450"/>
              <a:ext cx="4366200" cy="1319925"/>
              <a:chOff x="1128150" y="573350"/>
              <a:chExt cx="4366200" cy="1319925"/>
            </a:xfrm>
          </p:grpSpPr>
          <p:sp>
            <p:nvSpPr>
              <p:cNvPr id="1943" name="Google Shape;1943;p22"/>
              <p:cNvSpPr/>
              <p:nvPr/>
            </p:nvSpPr>
            <p:spPr>
              <a:xfrm>
                <a:off x="1128150" y="897575"/>
                <a:ext cx="4366200" cy="9957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1305300" y="1137050"/>
                <a:ext cx="682800" cy="4848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2"/>
              <p:cNvSpPr txBox="1"/>
              <p:nvPr/>
            </p:nvSpPr>
            <p:spPr>
              <a:xfrm>
                <a:off x="1128150" y="573350"/>
                <a:ext cx="1158000" cy="3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Pipeline 2</a:t>
                </a:r>
                <a:endParaRPr sz="1200"/>
              </a:p>
            </p:txBody>
          </p:sp>
          <p:sp>
            <p:nvSpPr>
              <p:cNvPr id="1965" name="Google Shape;1965;p22"/>
              <p:cNvSpPr/>
              <p:nvPr/>
            </p:nvSpPr>
            <p:spPr>
              <a:xfrm>
                <a:off x="2634700" y="1137050"/>
                <a:ext cx="646800" cy="4848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66" name="Google Shape;1966;p22"/>
              <p:cNvCxnSpPr>
                <a:stCxn id="1963" idx="3"/>
                <a:endCxn id="1965" idx="1"/>
              </p:cNvCxnSpPr>
              <p:nvPr/>
            </p:nvCxnSpPr>
            <p:spPr>
              <a:xfrm>
                <a:off x="1988100" y="1379450"/>
                <a:ext cx="808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67" name="Google Shape;1967;p22"/>
              <p:cNvCxnSpPr>
                <a:stCxn id="1965" idx="5"/>
                <a:endCxn id="1968" idx="3"/>
              </p:cNvCxnSpPr>
              <p:nvPr/>
            </p:nvCxnSpPr>
            <p:spPr>
              <a:xfrm flipH="1" rot="10800000">
                <a:off x="3119800" y="1378250"/>
                <a:ext cx="808200" cy="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968" name="Google Shape;1968;p22"/>
            <p:cNvSpPr/>
            <p:nvPr/>
          </p:nvSpPr>
          <p:spPr>
            <a:xfrm>
              <a:off x="6061700" y="2760363"/>
              <a:ext cx="526500" cy="456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9" name="Google Shape;1969;p22"/>
          <p:cNvSpPr/>
          <p:nvPr/>
        </p:nvSpPr>
        <p:spPr>
          <a:xfrm>
            <a:off x="385575" y="4663200"/>
            <a:ext cx="337500" cy="219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22"/>
          <p:cNvSpPr/>
          <p:nvPr/>
        </p:nvSpPr>
        <p:spPr>
          <a:xfrm>
            <a:off x="415725" y="4347075"/>
            <a:ext cx="277200" cy="207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22"/>
          <p:cNvSpPr txBox="1"/>
          <p:nvPr/>
        </p:nvSpPr>
        <p:spPr>
          <a:xfrm>
            <a:off x="5735022" y="4093200"/>
            <a:ext cx="771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72" name="Google Shape;1972;p22"/>
          <p:cNvSpPr txBox="1"/>
          <p:nvPr/>
        </p:nvSpPr>
        <p:spPr>
          <a:xfrm>
            <a:off x="5837947" y="4093200"/>
            <a:ext cx="771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73" name="Google Shape;1973;p22"/>
          <p:cNvSpPr txBox="1"/>
          <p:nvPr/>
        </p:nvSpPr>
        <p:spPr>
          <a:xfrm>
            <a:off x="5960672" y="4093200"/>
            <a:ext cx="771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74" name="Google Shape;1974;p22"/>
          <p:cNvSpPr txBox="1"/>
          <p:nvPr>
            <p:ph idx="4294967295" type="ctrTitle"/>
          </p:nvPr>
        </p:nvSpPr>
        <p:spPr>
          <a:xfrm>
            <a:off x="1715250" y="45975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What we try to solve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1975" name="Google Shape;1975;p22"/>
          <p:cNvSpPr txBox="1"/>
          <p:nvPr/>
        </p:nvSpPr>
        <p:spPr>
          <a:xfrm>
            <a:off x="8227625" y="4681069"/>
            <a:ext cx="661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/50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Google Shape;1976;p22"/>
          <p:cNvSpPr txBox="1"/>
          <p:nvPr/>
        </p:nvSpPr>
        <p:spPr>
          <a:xfrm>
            <a:off x="7914375" y="4681125"/>
            <a:ext cx="526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77" name="Google Shape;19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975" y="1231706"/>
            <a:ext cx="265050" cy="2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975" y="2248142"/>
            <a:ext cx="265050" cy="2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979" y="3386136"/>
            <a:ext cx="265050" cy="2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22"/>
          <p:cNvSpPr txBox="1"/>
          <p:nvPr/>
        </p:nvSpPr>
        <p:spPr>
          <a:xfrm>
            <a:off x="6835652" y="2241563"/>
            <a:ext cx="432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X</a:t>
            </a:r>
            <a:endParaRPr sz="1200"/>
          </a:p>
        </p:txBody>
      </p:sp>
      <p:sp>
        <p:nvSpPr>
          <p:cNvPr id="1981" name="Google Shape;1981;p22"/>
          <p:cNvSpPr txBox="1"/>
          <p:nvPr/>
        </p:nvSpPr>
        <p:spPr>
          <a:xfrm>
            <a:off x="6741150" y="3386138"/>
            <a:ext cx="526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r>
              <a:rPr lang="en" sz="1200"/>
              <a:t> X</a:t>
            </a:r>
            <a:endParaRPr sz="1200"/>
          </a:p>
        </p:txBody>
      </p:sp>
      <p:sp>
        <p:nvSpPr>
          <p:cNvPr id="1982" name="Google Shape;1982;p22"/>
          <p:cNvSpPr txBox="1"/>
          <p:nvPr/>
        </p:nvSpPr>
        <p:spPr>
          <a:xfrm>
            <a:off x="6835650" y="2241563"/>
            <a:ext cx="432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 </a:t>
            </a:r>
            <a:r>
              <a:rPr lang="en" sz="1200"/>
              <a:t>X</a:t>
            </a:r>
            <a:endParaRPr sz="1200"/>
          </a:p>
        </p:txBody>
      </p:sp>
      <p:sp>
        <p:nvSpPr>
          <p:cNvPr id="1983" name="Google Shape;1983;p22"/>
          <p:cNvSpPr txBox="1"/>
          <p:nvPr/>
        </p:nvSpPr>
        <p:spPr>
          <a:xfrm>
            <a:off x="6741150" y="1231706"/>
            <a:ext cx="526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r>
              <a:rPr lang="en" sz="1200"/>
              <a:t> X</a:t>
            </a:r>
            <a:endParaRPr sz="1200"/>
          </a:p>
        </p:txBody>
      </p:sp>
      <p:sp>
        <p:nvSpPr>
          <p:cNvPr id="1984" name="Google Shape;1984;p22"/>
          <p:cNvSpPr/>
          <p:nvPr/>
        </p:nvSpPr>
        <p:spPr>
          <a:xfrm>
            <a:off x="2435425" y="1683731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4</a:t>
            </a:r>
            <a:endParaRPr sz="800"/>
          </a:p>
        </p:txBody>
      </p:sp>
      <p:sp>
        <p:nvSpPr>
          <p:cNvPr id="1985" name="Google Shape;1985;p22"/>
          <p:cNvSpPr/>
          <p:nvPr/>
        </p:nvSpPr>
        <p:spPr>
          <a:xfrm>
            <a:off x="2158225" y="1887806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</a:t>
            </a:r>
            <a:endParaRPr sz="800"/>
          </a:p>
        </p:txBody>
      </p:sp>
      <p:sp>
        <p:nvSpPr>
          <p:cNvPr id="1986" name="Google Shape;1986;p22"/>
          <p:cNvSpPr/>
          <p:nvPr/>
        </p:nvSpPr>
        <p:spPr>
          <a:xfrm>
            <a:off x="2848588" y="2378484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</a:t>
            </a:r>
            <a:endParaRPr sz="800"/>
          </a:p>
        </p:txBody>
      </p:sp>
      <p:sp>
        <p:nvSpPr>
          <p:cNvPr id="1987" name="Google Shape;1987;p22"/>
          <p:cNvSpPr/>
          <p:nvPr/>
        </p:nvSpPr>
        <p:spPr>
          <a:xfrm>
            <a:off x="2458088" y="3282750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</a:t>
            </a:r>
            <a:endParaRPr sz="800"/>
          </a:p>
        </p:txBody>
      </p:sp>
      <p:sp>
        <p:nvSpPr>
          <p:cNvPr id="1988" name="Google Shape;1988;p22"/>
          <p:cNvSpPr/>
          <p:nvPr/>
        </p:nvSpPr>
        <p:spPr>
          <a:xfrm>
            <a:off x="2180888" y="3050700"/>
            <a:ext cx="277200" cy="20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3"/>
          <p:cNvSpPr txBox="1"/>
          <p:nvPr>
            <p:ph type="title"/>
          </p:nvPr>
        </p:nvSpPr>
        <p:spPr>
          <a:xfrm>
            <a:off x="990525" y="658688"/>
            <a:ext cx="68805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It’s Simple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1994" name="Google Shape;1994;p23"/>
          <p:cNvSpPr txBox="1"/>
          <p:nvPr>
            <p:ph idx="1" type="body"/>
          </p:nvPr>
        </p:nvSpPr>
        <p:spPr>
          <a:xfrm>
            <a:off x="690650" y="782438"/>
            <a:ext cx="19455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Deploy algorithm</a:t>
            </a:r>
            <a:endParaRPr sz="2400"/>
          </a:p>
        </p:txBody>
      </p:sp>
      <p:sp>
        <p:nvSpPr>
          <p:cNvPr id="1995" name="Google Shape;1995;p23"/>
          <p:cNvSpPr/>
          <p:nvPr/>
        </p:nvSpPr>
        <p:spPr>
          <a:xfrm>
            <a:off x="3485175" y="1474313"/>
            <a:ext cx="1891200" cy="1394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Dockerize the algorithm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96" name="Google Shape;1996;p23"/>
          <p:cNvSpPr/>
          <p:nvPr/>
        </p:nvSpPr>
        <p:spPr>
          <a:xfrm>
            <a:off x="6342650" y="1474313"/>
            <a:ext cx="1891200" cy="1386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Use CLI to add the algorithm to hkube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97" name="Google Shape;1997;p23"/>
          <p:cNvCxnSpPr>
            <a:stCxn id="1998" idx="6"/>
            <a:endCxn id="1995" idx="2"/>
          </p:cNvCxnSpPr>
          <p:nvPr/>
        </p:nvCxnSpPr>
        <p:spPr>
          <a:xfrm>
            <a:off x="2581850" y="2167463"/>
            <a:ext cx="903300" cy="4200"/>
          </a:xfrm>
          <a:prstGeom prst="straightConnector1">
            <a:avLst/>
          </a:prstGeom>
          <a:noFill/>
          <a:ln cap="flat" cmpd="sng" w="9525">
            <a:solidFill>
              <a:srgbClr val="2C3E5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999" name="Google Shape;1999;p23"/>
          <p:cNvCxnSpPr>
            <a:stCxn id="1995" idx="6"/>
            <a:endCxn id="1996" idx="2"/>
          </p:cNvCxnSpPr>
          <p:nvPr/>
        </p:nvCxnSpPr>
        <p:spPr>
          <a:xfrm flipH="1" rot="10800000">
            <a:off x="5376375" y="2167463"/>
            <a:ext cx="966300" cy="4200"/>
          </a:xfrm>
          <a:prstGeom prst="straightConnector1">
            <a:avLst/>
          </a:prstGeom>
          <a:noFill/>
          <a:ln cap="flat" cmpd="sng" w="9525">
            <a:solidFill>
              <a:srgbClr val="2C3E5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998" name="Google Shape;1998;p23"/>
          <p:cNvSpPr/>
          <p:nvPr/>
        </p:nvSpPr>
        <p:spPr>
          <a:xfrm>
            <a:off x="690650" y="1474313"/>
            <a:ext cx="1891200" cy="1386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</a:t>
            </a: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 simple websocket api for hkube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0" name="Google Shape;2000;p23"/>
          <p:cNvSpPr/>
          <p:nvPr/>
        </p:nvSpPr>
        <p:spPr>
          <a:xfrm>
            <a:off x="3485175" y="3588863"/>
            <a:ext cx="1891200" cy="1394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Run the pipeline with input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1" name="Google Shape;2001;p23"/>
          <p:cNvSpPr/>
          <p:nvPr/>
        </p:nvSpPr>
        <p:spPr>
          <a:xfrm>
            <a:off x="6342650" y="3588863"/>
            <a:ext cx="1891200" cy="1386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 webhooks for result and status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02" name="Google Shape;2002;p23"/>
          <p:cNvCxnSpPr>
            <a:stCxn id="2003" idx="6"/>
            <a:endCxn id="2000" idx="2"/>
          </p:cNvCxnSpPr>
          <p:nvPr/>
        </p:nvCxnSpPr>
        <p:spPr>
          <a:xfrm>
            <a:off x="2581850" y="4282013"/>
            <a:ext cx="903300" cy="4200"/>
          </a:xfrm>
          <a:prstGeom prst="straightConnector1">
            <a:avLst/>
          </a:prstGeom>
          <a:noFill/>
          <a:ln cap="flat" cmpd="sng" w="9525">
            <a:solidFill>
              <a:srgbClr val="2C3E5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004" name="Google Shape;2004;p23"/>
          <p:cNvCxnSpPr>
            <a:stCxn id="2000" idx="6"/>
            <a:endCxn id="2001" idx="2"/>
          </p:cNvCxnSpPr>
          <p:nvPr/>
        </p:nvCxnSpPr>
        <p:spPr>
          <a:xfrm flipH="1" rot="10800000">
            <a:off x="5376375" y="4282013"/>
            <a:ext cx="966300" cy="4200"/>
          </a:xfrm>
          <a:prstGeom prst="straightConnector1">
            <a:avLst/>
          </a:prstGeom>
          <a:noFill/>
          <a:ln cap="flat" cmpd="sng" w="9525">
            <a:solidFill>
              <a:srgbClr val="2C3E5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2003" name="Google Shape;2003;p23"/>
          <p:cNvSpPr/>
          <p:nvPr/>
        </p:nvSpPr>
        <p:spPr>
          <a:xfrm>
            <a:off x="690650" y="3588863"/>
            <a:ext cx="1891200" cy="1386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Create/store pipeline</a:t>
            </a:r>
            <a:endParaRPr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5" name="Google Shape;2005;p23"/>
          <p:cNvSpPr txBox="1"/>
          <p:nvPr/>
        </p:nvSpPr>
        <p:spPr>
          <a:xfrm>
            <a:off x="690650" y="3097913"/>
            <a:ext cx="2066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Run pipeline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4"/>
          <p:cNvSpPr txBox="1"/>
          <p:nvPr>
            <p:ph type="title"/>
          </p:nvPr>
        </p:nvSpPr>
        <p:spPr>
          <a:xfrm>
            <a:off x="1131750" y="431156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User Instructions</a:t>
            </a:r>
            <a:endParaRPr/>
          </a:p>
        </p:txBody>
      </p:sp>
      <p:sp>
        <p:nvSpPr>
          <p:cNvPr id="2011" name="Google Shape;2011;p24"/>
          <p:cNvSpPr txBox="1"/>
          <p:nvPr>
            <p:ph type="title"/>
          </p:nvPr>
        </p:nvSpPr>
        <p:spPr>
          <a:xfrm>
            <a:off x="4229594" y="1337897"/>
            <a:ext cx="3714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Me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2012" name="Google Shape;2012;p24"/>
          <p:cNvSpPr txBox="1"/>
          <p:nvPr/>
        </p:nvSpPr>
        <p:spPr>
          <a:xfrm>
            <a:off x="384250" y="2162119"/>
            <a:ext cx="4434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2. Split your problem to small pieces</a:t>
            </a:r>
            <a:endParaRPr sz="2400"/>
          </a:p>
        </p:txBody>
      </p:sp>
      <p:grpSp>
        <p:nvGrpSpPr>
          <p:cNvPr id="2013" name="Google Shape;2013;p24"/>
          <p:cNvGrpSpPr/>
          <p:nvPr/>
        </p:nvGrpSpPr>
        <p:grpSpPr>
          <a:xfrm>
            <a:off x="381100" y="2577956"/>
            <a:ext cx="1593450" cy="1074338"/>
            <a:chOff x="381100" y="3437275"/>
            <a:chExt cx="1593450" cy="1432450"/>
          </a:xfrm>
        </p:grpSpPr>
        <p:pic>
          <p:nvPicPr>
            <p:cNvPr descr="Image result for face detection crowd" id="2014" name="Google Shape;201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4250" y="3781325"/>
              <a:ext cx="1590300" cy="1088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15" name="Google Shape;2015;p24"/>
            <p:cNvSpPr txBox="1"/>
            <p:nvPr/>
          </p:nvSpPr>
          <p:spPr>
            <a:xfrm>
              <a:off x="381100" y="3437275"/>
              <a:ext cx="1590300" cy="3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input</a:t>
              </a:r>
              <a:endParaRPr b="1">
                <a:solidFill>
                  <a:srgbClr val="434343"/>
                </a:solidFill>
              </a:endParaRPr>
            </a:p>
          </p:txBody>
        </p:sp>
      </p:grpSp>
      <p:sp>
        <p:nvSpPr>
          <p:cNvPr id="2016" name="Google Shape;2016;p24"/>
          <p:cNvSpPr txBox="1"/>
          <p:nvPr/>
        </p:nvSpPr>
        <p:spPr>
          <a:xfrm>
            <a:off x="5432488" y="2577956"/>
            <a:ext cx="105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Classification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017" name="Google Shape;2017;p24"/>
          <p:cNvSpPr txBox="1"/>
          <p:nvPr>
            <p:ph type="title"/>
          </p:nvPr>
        </p:nvSpPr>
        <p:spPr>
          <a:xfrm>
            <a:off x="5912825" y="2867306"/>
            <a:ext cx="429300" cy="2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Me</a:t>
            </a:r>
            <a:endParaRPr b="0" sz="1400">
              <a:solidFill>
                <a:srgbClr val="000000"/>
              </a:solidFill>
            </a:endParaRPr>
          </a:p>
        </p:txBody>
      </p:sp>
      <p:sp>
        <p:nvSpPr>
          <p:cNvPr id="2018" name="Google Shape;2018;p24"/>
          <p:cNvSpPr txBox="1"/>
          <p:nvPr>
            <p:ph type="title"/>
          </p:nvPr>
        </p:nvSpPr>
        <p:spPr>
          <a:xfrm>
            <a:off x="7013277" y="2602930"/>
            <a:ext cx="495300" cy="3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Me</a:t>
            </a:r>
            <a:endParaRPr b="0" sz="1400">
              <a:solidFill>
                <a:srgbClr val="000000"/>
              </a:solidFill>
            </a:endParaRPr>
          </a:p>
        </p:txBody>
      </p:sp>
      <p:sp>
        <p:nvSpPr>
          <p:cNvPr id="2019" name="Google Shape;2019;p24"/>
          <p:cNvSpPr txBox="1"/>
          <p:nvPr/>
        </p:nvSpPr>
        <p:spPr>
          <a:xfrm>
            <a:off x="7463588" y="2577956"/>
            <a:ext cx="936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Aggregation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2020" name="Google Shape;2020;p24"/>
          <p:cNvGrpSpPr/>
          <p:nvPr/>
        </p:nvGrpSpPr>
        <p:grpSpPr>
          <a:xfrm>
            <a:off x="6385313" y="2862416"/>
            <a:ext cx="2426869" cy="771975"/>
            <a:chOff x="6385313" y="3859979"/>
            <a:chExt cx="2426869" cy="1029300"/>
          </a:xfrm>
        </p:grpSpPr>
        <p:pic>
          <p:nvPicPr>
            <p:cNvPr descr="Image result for face detection crowd" id="2021" name="Google Shape;202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51782" y="3859979"/>
              <a:ext cx="1760400" cy="1029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22" name="Google Shape;2022;p24"/>
            <p:cNvCxnSpPr>
              <a:stCxn id="2023" idx="3"/>
              <a:endCxn id="2021" idx="1"/>
            </p:cNvCxnSpPr>
            <p:nvPr/>
          </p:nvCxnSpPr>
          <p:spPr>
            <a:xfrm>
              <a:off x="6385313" y="4374613"/>
              <a:ext cx="666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24" name="Google Shape;2024;p24"/>
          <p:cNvGrpSpPr/>
          <p:nvPr/>
        </p:nvGrpSpPr>
        <p:grpSpPr>
          <a:xfrm>
            <a:off x="310900" y="3663450"/>
            <a:ext cx="3373575" cy="1317888"/>
            <a:chOff x="310900" y="4884600"/>
            <a:chExt cx="3373575" cy="1757184"/>
          </a:xfrm>
        </p:grpSpPr>
        <p:sp>
          <p:nvSpPr>
            <p:cNvPr id="2025" name="Google Shape;2025;p24"/>
            <p:cNvSpPr txBox="1"/>
            <p:nvPr/>
          </p:nvSpPr>
          <p:spPr>
            <a:xfrm>
              <a:off x="334975" y="4884600"/>
              <a:ext cx="33495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rgbClr val="3C78D8"/>
                  </a:solidFill>
                  <a:latin typeface="Amatic SC"/>
                  <a:ea typeface="Amatic SC"/>
                  <a:cs typeface="Amatic SC"/>
                  <a:sym typeface="Amatic SC"/>
                </a:rPr>
                <a:t>3</a:t>
              </a:r>
              <a:r>
                <a:rPr b="1" lang="en" sz="2400">
                  <a:solidFill>
                    <a:srgbClr val="3C78D8"/>
                  </a:solidFill>
                  <a:latin typeface="Amatic SC"/>
                  <a:ea typeface="Amatic SC"/>
                  <a:cs typeface="Amatic SC"/>
                  <a:sym typeface="Amatic SC"/>
                </a:rPr>
                <a:t>. Run it on Hkube</a:t>
              </a:r>
              <a:endParaRPr sz="2400"/>
            </a:p>
          </p:txBody>
        </p:sp>
        <p:pic>
          <p:nvPicPr>
            <p:cNvPr descr="Image result for docker container" id="2026" name="Google Shape;202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963" y="5627184"/>
              <a:ext cx="1789200" cy="1014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27" name="Google Shape;2027;p24"/>
            <p:cNvSpPr txBox="1"/>
            <p:nvPr/>
          </p:nvSpPr>
          <p:spPr>
            <a:xfrm>
              <a:off x="310900" y="5296313"/>
              <a:ext cx="18042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Dockerize</a:t>
              </a:r>
              <a:endParaRPr b="1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2028" name="Google Shape;2028;p24"/>
          <p:cNvGrpSpPr/>
          <p:nvPr/>
        </p:nvGrpSpPr>
        <p:grpSpPr>
          <a:xfrm>
            <a:off x="2124163" y="3972234"/>
            <a:ext cx="2848788" cy="832491"/>
            <a:chOff x="2124163" y="5296313"/>
            <a:chExt cx="2848788" cy="1109987"/>
          </a:xfrm>
        </p:grpSpPr>
        <p:pic>
          <p:nvPicPr>
            <p:cNvPr descr="Image result for json" id="2029" name="Google Shape;202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58885" y="5843625"/>
              <a:ext cx="1492176" cy="56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24"/>
            <p:cNvSpPr txBox="1"/>
            <p:nvPr/>
          </p:nvSpPr>
          <p:spPr>
            <a:xfrm>
              <a:off x="2972250" y="5296313"/>
              <a:ext cx="20007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Create Pipeline Descriptor</a:t>
              </a:r>
              <a:endParaRPr b="1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cxnSp>
          <p:nvCxnSpPr>
            <p:cNvPr id="2031" name="Google Shape;2031;p24"/>
            <p:cNvCxnSpPr>
              <a:stCxn id="2026" idx="3"/>
              <a:endCxn id="2029" idx="1"/>
            </p:cNvCxnSpPr>
            <p:nvPr/>
          </p:nvCxnSpPr>
          <p:spPr>
            <a:xfrm flipH="1" rot="10800000">
              <a:off x="2124163" y="6124884"/>
              <a:ext cx="10347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32" name="Google Shape;2032;p24"/>
          <p:cNvGrpSpPr/>
          <p:nvPr/>
        </p:nvGrpSpPr>
        <p:grpSpPr>
          <a:xfrm>
            <a:off x="4651061" y="3972234"/>
            <a:ext cx="2620639" cy="908261"/>
            <a:chOff x="4651061" y="5296313"/>
            <a:chExt cx="2620639" cy="1211014"/>
          </a:xfrm>
        </p:grpSpPr>
        <p:pic>
          <p:nvPicPr>
            <p:cNvPr descr="Image result for command line" id="2033" name="Google Shape;2033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65775" y="5758227"/>
              <a:ext cx="1331700" cy="74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2034" name="Google Shape;2034;p24"/>
            <p:cNvSpPr txBox="1"/>
            <p:nvPr/>
          </p:nvSpPr>
          <p:spPr>
            <a:xfrm>
              <a:off x="5271000" y="5296313"/>
              <a:ext cx="20007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Deploy &amp; Run</a:t>
              </a:r>
              <a:endParaRPr b="1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cxnSp>
          <p:nvCxnSpPr>
            <p:cNvPr id="2035" name="Google Shape;2035;p24"/>
            <p:cNvCxnSpPr>
              <a:stCxn id="2029" idx="3"/>
              <a:endCxn id="2033" idx="1"/>
            </p:cNvCxnSpPr>
            <p:nvPr/>
          </p:nvCxnSpPr>
          <p:spPr>
            <a:xfrm>
              <a:off x="4651061" y="6124963"/>
              <a:ext cx="1014600" cy="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36" name="Google Shape;2036;p24"/>
          <p:cNvGrpSpPr/>
          <p:nvPr/>
        </p:nvGrpSpPr>
        <p:grpSpPr>
          <a:xfrm>
            <a:off x="6997475" y="3972244"/>
            <a:ext cx="1978650" cy="877219"/>
            <a:chOff x="6997475" y="5296325"/>
            <a:chExt cx="1978650" cy="1169625"/>
          </a:xfrm>
        </p:grpSpPr>
        <p:pic>
          <p:nvPicPr>
            <p:cNvPr descr="Image result for happy boss" id="2037" name="Google Shape;203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3082" y="5791850"/>
              <a:ext cx="869100" cy="674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38" name="Google Shape;2038;p24"/>
            <p:cNvCxnSpPr>
              <a:stCxn id="2033" idx="3"/>
              <a:endCxn id="2037" idx="1"/>
            </p:cNvCxnSpPr>
            <p:nvPr/>
          </p:nvCxnSpPr>
          <p:spPr>
            <a:xfrm flipH="1" rot="10800000">
              <a:off x="6997475" y="6128877"/>
              <a:ext cx="9456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39" name="Google Shape;2039;p24"/>
            <p:cNvSpPr txBox="1"/>
            <p:nvPr/>
          </p:nvSpPr>
          <p:spPr>
            <a:xfrm>
              <a:off x="7711325" y="5296325"/>
              <a:ext cx="12648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Make your boss happy</a:t>
              </a:r>
              <a:endParaRPr b="1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2040" name="Google Shape;2040;p24"/>
          <p:cNvGrpSpPr/>
          <p:nvPr/>
        </p:nvGrpSpPr>
        <p:grpSpPr>
          <a:xfrm>
            <a:off x="5782510" y="1186953"/>
            <a:ext cx="3029677" cy="1066869"/>
            <a:chOff x="5782510" y="1582605"/>
            <a:chExt cx="3029677" cy="1422492"/>
          </a:xfrm>
        </p:grpSpPr>
        <p:pic>
          <p:nvPicPr>
            <p:cNvPr descr="Image result for angry boss" id="2041" name="Google Shape;2041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75282" y="2001297"/>
              <a:ext cx="936900" cy="1003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42" name="Google Shape;2042;p24"/>
            <p:cNvCxnSpPr>
              <a:stCxn id="2043" idx="3"/>
              <a:endCxn id="2041" idx="1"/>
            </p:cNvCxnSpPr>
            <p:nvPr/>
          </p:nvCxnSpPr>
          <p:spPr>
            <a:xfrm>
              <a:off x="5782510" y="2494278"/>
              <a:ext cx="20928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44" name="Google Shape;2044;p24"/>
            <p:cNvSpPr txBox="1"/>
            <p:nvPr/>
          </p:nvSpPr>
          <p:spPr>
            <a:xfrm>
              <a:off x="7875287" y="1582605"/>
              <a:ext cx="9369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Took too long</a:t>
              </a:r>
              <a:endParaRPr b="1">
                <a:solidFill>
                  <a:srgbClr val="434343"/>
                </a:solidFill>
              </a:endParaRPr>
            </a:p>
          </p:txBody>
        </p:sp>
      </p:grpSp>
      <p:grpSp>
        <p:nvGrpSpPr>
          <p:cNvPr id="2045" name="Google Shape;2045;p24"/>
          <p:cNvGrpSpPr/>
          <p:nvPr/>
        </p:nvGrpSpPr>
        <p:grpSpPr>
          <a:xfrm>
            <a:off x="348838" y="890625"/>
            <a:ext cx="2555788" cy="1327275"/>
            <a:chOff x="348838" y="1187500"/>
            <a:chExt cx="2555788" cy="1769700"/>
          </a:xfrm>
        </p:grpSpPr>
        <p:sp>
          <p:nvSpPr>
            <p:cNvPr id="2046" name="Google Shape;2046;p24"/>
            <p:cNvSpPr txBox="1"/>
            <p:nvPr/>
          </p:nvSpPr>
          <p:spPr>
            <a:xfrm>
              <a:off x="366625" y="1187500"/>
              <a:ext cx="25380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rgbClr val="3C78D8"/>
                  </a:solidFill>
                  <a:latin typeface="Amatic SC"/>
                  <a:ea typeface="Amatic SC"/>
                  <a:cs typeface="Amatic SC"/>
                  <a:sym typeface="Amatic SC"/>
                </a:rPr>
                <a:t>1. Problem</a:t>
              </a:r>
              <a:endParaRPr b="1">
                <a:solidFill>
                  <a:srgbClr val="434343"/>
                </a:solidFill>
              </a:endParaRPr>
            </a:p>
          </p:txBody>
        </p:sp>
        <p:pic>
          <p:nvPicPr>
            <p:cNvPr descr="Image result for face detection crowd" id="2047" name="Google Shape;204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625" y="2031400"/>
              <a:ext cx="1760400" cy="92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48" name="Google Shape;2048;p24"/>
            <p:cNvSpPr txBox="1"/>
            <p:nvPr/>
          </p:nvSpPr>
          <p:spPr>
            <a:xfrm>
              <a:off x="348838" y="1665705"/>
              <a:ext cx="176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Input</a:t>
              </a:r>
              <a:endParaRPr b="1">
                <a:solidFill>
                  <a:srgbClr val="434343"/>
                </a:solidFill>
              </a:endParaRPr>
            </a:p>
          </p:txBody>
        </p:sp>
      </p:grpSp>
      <p:grpSp>
        <p:nvGrpSpPr>
          <p:cNvPr id="2049" name="Google Shape;2049;p24"/>
          <p:cNvGrpSpPr/>
          <p:nvPr/>
        </p:nvGrpSpPr>
        <p:grpSpPr>
          <a:xfrm>
            <a:off x="2127025" y="1249278"/>
            <a:ext cx="3686463" cy="968605"/>
            <a:chOff x="2127025" y="1665705"/>
            <a:chExt cx="3686463" cy="1291473"/>
          </a:xfrm>
        </p:grpSpPr>
        <p:pic>
          <p:nvPicPr>
            <p:cNvPr descr="Image result for face detection crowd" id="2043" name="Google Shape;204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19810" y="2031378"/>
              <a:ext cx="1562700" cy="92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50" name="Google Shape;2050;p24"/>
            <p:cNvCxnSpPr>
              <a:stCxn id="2047" idx="3"/>
              <a:endCxn id="2043" idx="1"/>
            </p:cNvCxnSpPr>
            <p:nvPr/>
          </p:nvCxnSpPr>
          <p:spPr>
            <a:xfrm>
              <a:off x="2127025" y="2494300"/>
              <a:ext cx="209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51" name="Google Shape;2051;p24"/>
            <p:cNvSpPr txBox="1"/>
            <p:nvPr/>
          </p:nvSpPr>
          <p:spPr>
            <a:xfrm>
              <a:off x="4250788" y="1665705"/>
              <a:ext cx="1562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Result</a:t>
              </a:r>
              <a:endParaRPr b="1">
                <a:solidFill>
                  <a:srgbClr val="434343"/>
                </a:solidFill>
              </a:endParaRPr>
            </a:p>
          </p:txBody>
        </p:sp>
      </p:grpSp>
      <p:grpSp>
        <p:nvGrpSpPr>
          <p:cNvPr id="2052" name="Google Shape;2052;p24"/>
          <p:cNvGrpSpPr/>
          <p:nvPr/>
        </p:nvGrpSpPr>
        <p:grpSpPr>
          <a:xfrm>
            <a:off x="1974550" y="2577956"/>
            <a:ext cx="2930800" cy="1065881"/>
            <a:chOff x="1974550" y="3437275"/>
            <a:chExt cx="2930800" cy="1421175"/>
          </a:xfrm>
        </p:grpSpPr>
        <p:sp>
          <p:nvSpPr>
            <p:cNvPr id="2053" name="Google Shape;2053;p24"/>
            <p:cNvSpPr txBox="1"/>
            <p:nvPr/>
          </p:nvSpPr>
          <p:spPr>
            <a:xfrm>
              <a:off x="2904650" y="3437275"/>
              <a:ext cx="20007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434343"/>
                  </a:solidFill>
                  <a:latin typeface="Amatic SC"/>
                  <a:ea typeface="Amatic SC"/>
                  <a:cs typeface="Amatic SC"/>
                  <a:sym typeface="Amatic SC"/>
                </a:rPr>
                <a:t>Face Detection &amp; Cropping</a:t>
              </a:r>
              <a:endParaRPr b="1">
                <a:solidFill>
                  <a:srgbClr val="434343"/>
                </a:solidFill>
              </a:endParaRPr>
            </a:p>
          </p:txBody>
        </p:sp>
        <p:cxnSp>
          <p:nvCxnSpPr>
            <p:cNvPr id="2054" name="Google Shape;2054;p24"/>
            <p:cNvCxnSpPr>
              <a:stCxn id="2014" idx="3"/>
              <a:endCxn id="2055" idx="1"/>
            </p:cNvCxnSpPr>
            <p:nvPr/>
          </p:nvCxnSpPr>
          <p:spPr>
            <a:xfrm flipH="1" rot="10800000">
              <a:off x="1974550" y="4314725"/>
              <a:ext cx="975300" cy="1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Image result for face detection crowd" id="2055" name="Google Shape;205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9950" y="3771250"/>
              <a:ext cx="1789200" cy="1087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056" name="Google Shape;2056;p24"/>
          <p:cNvPicPr preferRelativeResize="0"/>
          <p:nvPr/>
        </p:nvPicPr>
        <p:blipFill rotWithShape="1">
          <a:blip r:embed="rId9">
            <a:alphaModFix/>
          </a:blip>
          <a:srcRect b="15045" l="0" r="0" t="0"/>
          <a:stretch/>
        </p:blipFill>
        <p:spPr>
          <a:xfrm>
            <a:off x="7076344" y="2849566"/>
            <a:ext cx="662305" cy="4220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9525">
              <a:srgbClr val="000000"/>
            </a:outerShdw>
          </a:effectLst>
        </p:spPr>
      </p:pic>
      <p:pic>
        <p:nvPicPr>
          <p:cNvPr id="2057" name="Google Shape;2057;p24"/>
          <p:cNvPicPr preferRelativeResize="0"/>
          <p:nvPr/>
        </p:nvPicPr>
        <p:blipFill rotWithShape="1">
          <a:blip r:embed="rId9">
            <a:alphaModFix/>
          </a:blip>
          <a:srcRect b="15045" l="0" r="0" t="0"/>
          <a:stretch/>
        </p:blipFill>
        <p:spPr>
          <a:xfrm>
            <a:off x="4284895" y="1523550"/>
            <a:ext cx="495199" cy="3155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6240000" dist="9525">
              <a:srgbClr val="000000"/>
            </a:outerShdw>
          </a:effectLst>
        </p:spPr>
      </p:pic>
      <p:grpSp>
        <p:nvGrpSpPr>
          <p:cNvPr id="2058" name="Google Shape;2058;p24"/>
          <p:cNvGrpSpPr/>
          <p:nvPr/>
        </p:nvGrpSpPr>
        <p:grpSpPr>
          <a:xfrm>
            <a:off x="4739150" y="3080091"/>
            <a:ext cx="1646163" cy="336600"/>
            <a:chOff x="4739150" y="4106788"/>
            <a:chExt cx="1646163" cy="448800"/>
          </a:xfrm>
        </p:grpSpPr>
        <p:pic>
          <p:nvPicPr>
            <p:cNvPr descr="Image result for face detection crowd" id="2023" name="Google Shape;2023;p24"/>
            <p:cNvPicPr preferRelativeResize="0"/>
            <p:nvPr/>
          </p:nvPicPr>
          <p:blipFill rotWithShape="1">
            <a:blip r:embed="rId3">
              <a:alphaModFix/>
            </a:blip>
            <a:srcRect b="51522" l="3313" r="67387" t="0"/>
            <a:stretch/>
          </p:blipFill>
          <p:spPr>
            <a:xfrm>
              <a:off x="5869613" y="4106788"/>
              <a:ext cx="515700" cy="448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059" name="Google Shape;2059;p24"/>
            <p:cNvCxnSpPr>
              <a:stCxn id="2055" idx="3"/>
              <a:endCxn id="2023" idx="1"/>
            </p:cNvCxnSpPr>
            <p:nvPr/>
          </p:nvCxnSpPr>
          <p:spPr>
            <a:xfrm>
              <a:off x="4739150" y="4314850"/>
              <a:ext cx="1130400" cy="1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60" name="Google Shape;2060;p24"/>
          <p:cNvGrpSpPr/>
          <p:nvPr/>
        </p:nvGrpSpPr>
        <p:grpSpPr>
          <a:xfrm>
            <a:off x="2904650" y="2872809"/>
            <a:ext cx="1867550" cy="653111"/>
            <a:chOff x="2904650" y="3830413"/>
            <a:chExt cx="1867550" cy="870814"/>
          </a:xfrm>
        </p:grpSpPr>
        <p:pic>
          <p:nvPicPr>
            <p:cNvPr id="2061" name="Google Shape;2061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4167700" y="3902000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2" name="Google Shape;2062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4243950" y="4252450"/>
              <a:ext cx="528250" cy="44877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3" name="Google Shape;2063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3914897" y="4182638"/>
              <a:ext cx="528253" cy="448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4" name="Google Shape;2064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3807550" y="3902000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5" name="Google Shape;2065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3564925" y="4196688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6" name="Google Shape;2066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3457450" y="3830413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7" name="Google Shape;2067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3272850" y="4124513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8" name="Google Shape;2068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2904650" y="4266488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  <p:pic>
          <p:nvPicPr>
            <p:cNvPr id="2069" name="Google Shape;2069;p24"/>
            <p:cNvPicPr preferRelativeResize="0"/>
            <p:nvPr/>
          </p:nvPicPr>
          <p:blipFill rotWithShape="1">
            <a:blip r:embed="rId9">
              <a:alphaModFix/>
            </a:blip>
            <a:srcRect b="15045" l="0" r="0" t="0"/>
            <a:stretch/>
          </p:blipFill>
          <p:spPr>
            <a:xfrm>
              <a:off x="3069725" y="3830413"/>
              <a:ext cx="495199" cy="420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6240000" dist="9525">
                <a:srgbClr val="000000"/>
              </a:outerShdw>
            </a:effectLst>
          </p:spPr>
        </p:pic>
      </p:grpSp>
      <p:sp>
        <p:nvSpPr>
          <p:cNvPr id="2070" name="Google Shape;2070;p24"/>
          <p:cNvSpPr txBox="1"/>
          <p:nvPr/>
        </p:nvSpPr>
        <p:spPr>
          <a:xfrm>
            <a:off x="2904650" y="571519"/>
            <a:ext cx="3167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find myself in a picture</a:t>
            </a:r>
            <a:endParaRPr b="1">
              <a:solidFill>
                <a:srgbClr val="434343"/>
              </a:solidFill>
            </a:endParaRPr>
          </a:p>
        </p:txBody>
      </p:sp>
      <p:grpSp>
        <p:nvGrpSpPr>
          <p:cNvPr id="2071" name="Google Shape;2071;p24"/>
          <p:cNvGrpSpPr/>
          <p:nvPr/>
        </p:nvGrpSpPr>
        <p:grpSpPr>
          <a:xfrm>
            <a:off x="4739150" y="3236138"/>
            <a:ext cx="1643025" cy="597465"/>
            <a:chOff x="4739150" y="4314850"/>
            <a:chExt cx="1643025" cy="796620"/>
          </a:xfrm>
        </p:grpSpPr>
        <p:pic>
          <p:nvPicPr>
            <p:cNvPr descr="Image result for face detection crowd" id="2072" name="Google Shape;2072;p24"/>
            <p:cNvPicPr preferRelativeResize="0"/>
            <p:nvPr/>
          </p:nvPicPr>
          <p:blipFill rotWithShape="1">
            <a:blip r:embed="rId3">
              <a:alphaModFix/>
            </a:blip>
            <a:srcRect b="51522" l="70701" r="0" t="11341"/>
            <a:stretch/>
          </p:blipFill>
          <p:spPr>
            <a:xfrm>
              <a:off x="5432488" y="4701225"/>
              <a:ext cx="515700" cy="343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073" name="Google Shape;2073;p24"/>
            <p:cNvCxnSpPr>
              <a:stCxn id="2055" idx="3"/>
              <a:endCxn id="2072" idx="1"/>
            </p:cNvCxnSpPr>
            <p:nvPr/>
          </p:nvCxnSpPr>
          <p:spPr>
            <a:xfrm>
              <a:off x="4739150" y="4314850"/>
              <a:ext cx="693300" cy="55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Image result for face detection crowd" id="2074" name="Google Shape;2074;p24"/>
            <p:cNvPicPr preferRelativeResize="0"/>
            <p:nvPr/>
          </p:nvPicPr>
          <p:blipFill rotWithShape="1">
            <a:blip r:embed="rId3">
              <a:alphaModFix/>
            </a:blip>
            <a:srcRect b="51522" l="70701" r="0" t="11341"/>
            <a:stretch/>
          </p:blipFill>
          <p:spPr>
            <a:xfrm>
              <a:off x="5448816" y="4729570"/>
              <a:ext cx="515700" cy="343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descr="Image result for face detection crowd" id="2075" name="Google Shape;2075;p24"/>
            <p:cNvPicPr preferRelativeResize="0"/>
            <p:nvPr/>
          </p:nvPicPr>
          <p:blipFill rotWithShape="1">
            <a:blip r:embed="rId3">
              <a:alphaModFix/>
            </a:blip>
            <a:srcRect b="51522" l="70701" r="0" t="11341"/>
            <a:stretch/>
          </p:blipFill>
          <p:spPr>
            <a:xfrm>
              <a:off x="5495080" y="4767670"/>
              <a:ext cx="515700" cy="343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076" name="Google Shape;2076;p24"/>
            <p:cNvSpPr txBox="1"/>
            <p:nvPr/>
          </p:nvSpPr>
          <p:spPr>
            <a:xfrm>
              <a:off x="6010775" y="4729575"/>
              <a:ext cx="3714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X8</a:t>
              </a:r>
              <a:endParaRPr sz="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25"/>
          <p:cNvSpPr txBox="1"/>
          <p:nvPr>
            <p:ph idx="4294967295" type="ctrTitle"/>
          </p:nvPr>
        </p:nvSpPr>
        <p:spPr>
          <a:xfrm>
            <a:off x="2595300" y="375206"/>
            <a:ext cx="3953400" cy="6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API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2082" name="Google Shape;2082;p25"/>
          <p:cNvSpPr txBox="1"/>
          <p:nvPr>
            <p:ph idx="4294967295" type="ctrTitle"/>
          </p:nvPr>
        </p:nvSpPr>
        <p:spPr>
          <a:xfrm>
            <a:off x="128675" y="988856"/>
            <a:ext cx="39534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1.Create Descriptor</a:t>
            </a:r>
            <a:endParaRPr sz="3000">
              <a:solidFill>
                <a:srgbClr val="3C78D8"/>
              </a:solidFill>
            </a:endParaRPr>
          </a:p>
        </p:txBody>
      </p:sp>
      <p:sp>
        <p:nvSpPr>
          <p:cNvPr id="2083" name="Google Shape;2083;p25"/>
          <p:cNvSpPr txBox="1"/>
          <p:nvPr>
            <p:ph idx="4294967295" type="ctrTitle"/>
          </p:nvPr>
        </p:nvSpPr>
        <p:spPr>
          <a:xfrm>
            <a:off x="4617825" y="988856"/>
            <a:ext cx="29145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           </a:t>
            </a:r>
            <a:endParaRPr sz="3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 2.Run with Inputs</a:t>
            </a:r>
            <a:endParaRPr sz="3000">
              <a:solidFill>
                <a:srgbClr val="3C78D8"/>
              </a:solidFill>
            </a:endParaRPr>
          </a:p>
        </p:txBody>
      </p:sp>
      <p:pic>
        <p:nvPicPr>
          <p:cNvPr id="2084" name="Google Shape;20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825" y="1624050"/>
            <a:ext cx="4335600" cy="1045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5" name="Google Shape;20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75" y="1575956"/>
            <a:ext cx="4089600" cy="3459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6" name="Google Shape;2086;p25"/>
          <p:cNvSpPr/>
          <p:nvPr/>
        </p:nvSpPr>
        <p:spPr>
          <a:xfrm>
            <a:off x="1316550" y="2454619"/>
            <a:ext cx="51900" cy="10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26"/>
          <p:cNvSpPr txBox="1"/>
          <p:nvPr>
            <p:ph type="ctrTitle"/>
          </p:nvPr>
        </p:nvSpPr>
        <p:spPr>
          <a:xfrm>
            <a:off x="1557875" y="17547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&amp; </a:t>
            </a:r>
            <a:r>
              <a:rPr lang="en"/>
              <a:t>Demonstration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7"/>
          <p:cNvSpPr txBox="1"/>
          <p:nvPr>
            <p:ph idx="4294967295" type="ctrTitle"/>
          </p:nvPr>
        </p:nvSpPr>
        <p:spPr>
          <a:xfrm>
            <a:off x="1715250" y="3420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Core Modules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2097" name="Google Shape;2097;p27"/>
          <p:cNvSpPr txBox="1"/>
          <p:nvPr>
            <p:ph idx="4294967295" type="body"/>
          </p:nvPr>
        </p:nvSpPr>
        <p:spPr>
          <a:xfrm>
            <a:off x="284325" y="1428750"/>
            <a:ext cx="26667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Api Server</a:t>
            </a:r>
            <a:endParaRPr b="1" sz="2400" u="sng">
              <a:solidFill>
                <a:srgbClr val="3C78D8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Pipeline validation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Client Api for status result 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Notifies via webhooks on data changes 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098" name="Google Shape;2098;p27"/>
          <p:cNvSpPr txBox="1"/>
          <p:nvPr>
            <p:ph idx="4294967295" type="body"/>
          </p:nvPr>
        </p:nvSpPr>
        <p:spPr>
          <a:xfrm>
            <a:off x="2951025" y="1428750"/>
            <a:ext cx="26667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Pipeline Driver</a:t>
            </a:r>
            <a:endParaRPr b="1" sz="2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Build DAG graph based on Pipeline descriptor schema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Manage the  pipeline flow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099" name="Google Shape;2099;p27"/>
          <p:cNvSpPr txBox="1"/>
          <p:nvPr>
            <p:ph idx="4294967295" type="body"/>
          </p:nvPr>
        </p:nvSpPr>
        <p:spPr>
          <a:xfrm>
            <a:off x="5748175" y="1428750"/>
            <a:ext cx="30660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Resource Manager &amp; Executor</a:t>
            </a:r>
            <a:endParaRPr b="1" sz="2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Fetch hardware and application data 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Calculate algorithm pod count</a:t>
            </a:r>
            <a:endParaRPr sz="14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-"/>
            </a:pPr>
            <a:r>
              <a:rPr lang="en" sz="1400">
                <a:solidFill>
                  <a:srgbClr val="666666"/>
                </a:solidFill>
              </a:rPr>
              <a:t>Create pod</a:t>
            </a:r>
            <a:r>
              <a:rPr lang="en" sz="1200">
                <a:solidFill>
                  <a:srgbClr val="666666"/>
                </a:solidFill>
              </a:rPr>
              <a:t>s  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100" name="Google Shape;2100;p27"/>
          <p:cNvSpPr txBox="1"/>
          <p:nvPr>
            <p:ph idx="4294967295" type="body"/>
          </p:nvPr>
        </p:nvSpPr>
        <p:spPr>
          <a:xfrm>
            <a:off x="1133925" y="2914650"/>
            <a:ext cx="32106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Worker</a:t>
            </a:r>
            <a:endParaRPr b="1" sz="2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Runs algorithm container as  a sidecar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Functions as a bridge  for communicating between algorithm and hkube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101" name="Google Shape;2101;p27"/>
          <p:cNvSpPr txBox="1"/>
          <p:nvPr>
            <p:ph idx="4294967295" type="body"/>
          </p:nvPr>
        </p:nvSpPr>
        <p:spPr>
          <a:xfrm>
            <a:off x="5179300" y="2914650"/>
            <a:ext cx="29847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Queues</a:t>
            </a:r>
            <a:endParaRPr b="1" sz="2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Implements heuristic for prioritizing algorithm tasks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en" sz="1400">
                <a:solidFill>
                  <a:srgbClr val="666666"/>
                </a:solidFill>
              </a:rPr>
              <a:t>Handle algorithm task execution</a:t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28"/>
          <p:cNvGrpSpPr/>
          <p:nvPr/>
        </p:nvGrpSpPr>
        <p:grpSpPr>
          <a:xfrm>
            <a:off x="588200" y="1107750"/>
            <a:ext cx="8240750" cy="3627225"/>
            <a:chOff x="588200" y="1477000"/>
            <a:chExt cx="8240750" cy="4836300"/>
          </a:xfrm>
        </p:grpSpPr>
        <p:sp>
          <p:nvSpPr>
            <p:cNvPr id="2107" name="Google Shape;2107;p28"/>
            <p:cNvSpPr/>
            <p:nvPr/>
          </p:nvSpPr>
          <p:spPr>
            <a:xfrm>
              <a:off x="4279675" y="1477000"/>
              <a:ext cx="1878600" cy="3988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B7B7B7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8"/>
            <p:cNvSpPr/>
            <p:nvPr/>
          </p:nvSpPr>
          <p:spPr>
            <a:xfrm>
              <a:off x="4554290" y="4849850"/>
              <a:ext cx="1446300" cy="401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Algorithm Queue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face detection</a:t>
              </a:r>
              <a:endParaRPr sz="800"/>
            </a:p>
          </p:txBody>
        </p:sp>
        <p:sp>
          <p:nvSpPr>
            <p:cNvPr id="2109" name="Google Shape;2109;p28"/>
            <p:cNvSpPr/>
            <p:nvPr/>
          </p:nvSpPr>
          <p:spPr>
            <a:xfrm>
              <a:off x="6621025" y="5912200"/>
              <a:ext cx="1202100" cy="401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Resource Executer</a:t>
              </a:r>
              <a:endParaRPr sz="800"/>
            </a:p>
          </p:txBody>
        </p:sp>
        <p:sp>
          <p:nvSpPr>
            <p:cNvPr id="2110" name="Google Shape;2110;p28"/>
            <p:cNvSpPr/>
            <p:nvPr/>
          </p:nvSpPr>
          <p:spPr>
            <a:xfrm>
              <a:off x="4554290" y="3378100"/>
              <a:ext cx="1446300" cy="401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Algorithm Queue </a:t>
              </a:r>
              <a:r>
                <a:rPr lang="en" sz="800"/>
                <a:t>classification</a:t>
              </a:r>
              <a:endParaRPr sz="800"/>
            </a:p>
          </p:txBody>
        </p:sp>
        <p:sp>
          <p:nvSpPr>
            <p:cNvPr id="2111" name="Google Shape;2111;p28"/>
            <p:cNvSpPr/>
            <p:nvPr/>
          </p:nvSpPr>
          <p:spPr>
            <a:xfrm>
              <a:off x="1821125" y="5912200"/>
              <a:ext cx="1022700" cy="401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Resource Manager</a:t>
              </a:r>
              <a:endParaRPr sz="800"/>
            </a:p>
          </p:txBody>
        </p:sp>
        <p:sp>
          <p:nvSpPr>
            <p:cNvPr id="2112" name="Google Shape;2112;p28"/>
            <p:cNvSpPr/>
            <p:nvPr/>
          </p:nvSpPr>
          <p:spPr>
            <a:xfrm>
              <a:off x="1854630" y="3376825"/>
              <a:ext cx="1022700" cy="401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Pipeline Driver </a:t>
              </a:r>
              <a:endParaRPr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Queue</a:t>
              </a:r>
              <a:endParaRPr sz="800"/>
            </a:p>
          </p:txBody>
        </p:sp>
        <p:sp>
          <p:nvSpPr>
            <p:cNvPr id="2113" name="Google Shape;2113;p28"/>
            <p:cNvSpPr/>
            <p:nvPr/>
          </p:nvSpPr>
          <p:spPr>
            <a:xfrm>
              <a:off x="588200" y="3391201"/>
              <a:ext cx="939300" cy="371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Api Server</a:t>
              </a:r>
              <a:endParaRPr sz="800"/>
            </a:p>
          </p:txBody>
        </p:sp>
        <p:sp>
          <p:nvSpPr>
            <p:cNvPr id="2114" name="Google Shape;2114;p28"/>
            <p:cNvSpPr/>
            <p:nvPr/>
          </p:nvSpPr>
          <p:spPr>
            <a:xfrm>
              <a:off x="4554290" y="1687750"/>
              <a:ext cx="1446300" cy="401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Algorithm Queue 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Reduce-images positions</a:t>
              </a:r>
              <a:endParaRPr sz="800"/>
            </a:p>
          </p:txBody>
        </p:sp>
        <p:pic>
          <p:nvPicPr>
            <p:cNvPr id="2115" name="Google Shape;211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54650" y="3339750"/>
              <a:ext cx="474300" cy="47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6" name="Google Shape;2116;p28"/>
          <p:cNvGrpSpPr/>
          <p:nvPr/>
        </p:nvGrpSpPr>
        <p:grpSpPr>
          <a:xfrm>
            <a:off x="6000590" y="2371492"/>
            <a:ext cx="2353985" cy="622350"/>
            <a:chOff x="6000590" y="3161990"/>
            <a:chExt cx="2353985" cy="829800"/>
          </a:xfrm>
        </p:grpSpPr>
        <p:grpSp>
          <p:nvGrpSpPr>
            <p:cNvPr id="2117" name="Google Shape;2117;p28"/>
            <p:cNvGrpSpPr/>
            <p:nvPr/>
          </p:nvGrpSpPr>
          <p:grpSpPr>
            <a:xfrm>
              <a:off x="6474775" y="3161990"/>
              <a:ext cx="1494600" cy="829800"/>
              <a:chOff x="7192475" y="2904800"/>
              <a:chExt cx="1494600" cy="829800"/>
            </a:xfrm>
          </p:grpSpPr>
          <p:sp>
            <p:nvSpPr>
              <p:cNvPr id="2118" name="Google Shape;2118;p28"/>
              <p:cNvSpPr/>
              <p:nvPr/>
            </p:nvSpPr>
            <p:spPr>
              <a:xfrm>
                <a:off x="7192475" y="2904800"/>
                <a:ext cx="1494600" cy="8298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2119" name="Google Shape;2119;p28"/>
              <p:cNvSpPr txBox="1"/>
              <p:nvPr/>
            </p:nvSpPr>
            <p:spPr>
              <a:xfrm>
                <a:off x="7219444" y="2904801"/>
                <a:ext cx="890400" cy="3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Worker</a:t>
                </a:r>
                <a:endParaRPr sz="1000"/>
              </a:p>
            </p:txBody>
          </p:sp>
          <p:sp>
            <p:nvSpPr>
              <p:cNvPr id="2120" name="Google Shape;2120;p28"/>
              <p:cNvSpPr/>
              <p:nvPr/>
            </p:nvSpPr>
            <p:spPr>
              <a:xfrm>
                <a:off x="7285013" y="3279856"/>
                <a:ext cx="1309500" cy="39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</a:rPr>
                  <a:t>Algorithm</a:t>
                </a:r>
                <a:endParaRPr b="1" sz="800">
                  <a:solidFill>
                    <a:schemeClr val="dk1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Classification</a:t>
                </a:r>
                <a:endParaRPr sz="800"/>
              </a:p>
            </p:txBody>
          </p:sp>
        </p:grpSp>
        <p:cxnSp>
          <p:nvCxnSpPr>
            <p:cNvPr id="2121" name="Google Shape;2121;p28"/>
            <p:cNvCxnSpPr>
              <a:stCxn id="2110" idx="3"/>
              <a:endCxn id="2118" idx="1"/>
            </p:cNvCxnSpPr>
            <p:nvPr/>
          </p:nvCxnSpPr>
          <p:spPr>
            <a:xfrm flipH="1" rot="10800000">
              <a:off x="6000590" y="3577150"/>
              <a:ext cx="474300" cy="15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122" name="Google Shape;2122;p28"/>
            <p:cNvCxnSpPr>
              <a:stCxn id="2118" idx="3"/>
              <a:endCxn id="2115" idx="1"/>
            </p:cNvCxnSpPr>
            <p:nvPr/>
          </p:nvCxnSpPr>
          <p:spPr>
            <a:xfrm>
              <a:off x="7969375" y="3576890"/>
              <a:ext cx="385200" cy="9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1155CC"/>
              </a:solidFill>
              <a:prstDash val="lgDash"/>
              <a:round/>
              <a:headEnd len="med" w="med" type="stealth"/>
              <a:tailEnd len="med" w="med" type="none"/>
            </a:ln>
          </p:spPr>
        </p:cxnSp>
      </p:grpSp>
      <p:sp>
        <p:nvSpPr>
          <p:cNvPr id="2123" name="Google Shape;2123;p28"/>
          <p:cNvSpPr/>
          <p:nvPr/>
        </p:nvSpPr>
        <p:spPr>
          <a:xfrm>
            <a:off x="216300" y="3816150"/>
            <a:ext cx="1202100" cy="123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28"/>
          <p:cNvSpPr txBox="1"/>
          <p:nvPr>
            <p:ph type="title"/>
          </p:nvPr>
        </p:nvSpPr>
        <p:spPr>
          <a:xfrm>
            <a:off x="3097150" y="540581"/>
            <a:ext cx="29496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Architecture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2125" name="Google Shape;2125;p28"/>
          <p:cNvSpPr txBox="1"/>
          <p:nvPr/>
        </p:nvSpPr>
        <p:spPr>
          <a:xfrm>
            <a:off x="7213601" y="2371503"/>
            <a:ext cx="711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X </a:t>
            </a:r>
            <a:r>
              <a:rPr lang="en" sz="900">
                <a:solidFill>
                  <a:srgbClr val="CC0000"/>
                </a:solidFill>
              </a:rPr>
              <a:t>100</a:t>
            </a:r>
            <a:endParaRPr sz="900">
              <a:solidFill>
                <a:srgbClr val="CC0000"/>
              </a:solidFill>
            </a:endParaRPr>
          </a:p>
        </p:txBody>
      </p:sp>
      <p:cxnSp>
        <p:nvCxnSpPr>
          <p:cNvPr id="2126" name="Google Shape;2126;p28"/>
          <p:cNvCxnSpPr>
            <a:stCxn id="2127" idx="3"/>
            <a:endCxn id="2110" idx="1"/>
          </p:cNvCxnSpPr>
          <p:nvPr/>
        </p:nvCxnSpPr>
        <p:spPr>
          <a:xfrm>
            <a:off x="4227160" y="2683031"/>
            <a:ext cx="327000" cy="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128" name="Google Shape;2128;p28"/>
          <p:cNvGrpSpPr/>
          <p:nvPr/>
        </p:nvGrpSpPr>
        <p:grpSpPr>
          <a:xfrm>
            <a:off x="7315288" y="2860388"/>
            <a:ext cx="1276438" cy="1724175"/>
            <a:chOff x="7315288" y="3813850"/>
            <a:chExt cx="1276438" cy="2298900"/>
          </a:xfrm>
        </p:grpSpPr>
        <p:sp>
          <p:nvSpPr>
            <p:cNvPr id="2129" name="Google Shape;2129;p28"/>
            <p:cNvSpPr/>
            <p:nvPr/>
          </p:nvSpPr>
          <p:spPr>
            <a:xfrm>
              <a:off x="7315288" y="5539050"/>
              <a:ext cx="1202100" cy="278400"/>
            </a:xfrm>
            <a:prstGeom prst="wedgeRoundRectCallout">
              <a:avLst>
                <a:gd fmla="val 57139" name="adj1"/>
                <a:gd fmla="val 23698" name="adj2"/>
                <a:gd fmla="val 0" name="adj3"/>
              </a:avLst>
            </a:prstGeom>
            <a:solidFill>
              <a:srgbClr val="FFF2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Generate Job Yaml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 For each pod 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2130" name="Google Shape;2130;p28"/>
            <p:cNvCxnSpPr>
              <a:stCxn id="2109" idx="3"/>
              <a:endCxn id="2115" idx="2"/>
            </p:cNvCxnSpPr>
            <p:nvPr/>
          </p:nvCxnSpPr>
          <p:spPr>
            <a:xfrm flipH="1" rot="10800000">
              <a:off x="7823125" y="3813850"/>
              <a:ext cx="768600" cy="2298900"/>
            </a:xfrm>
            <a:prstGeom prst="bentConnector2">
              <a:avLst/>
            </a:prstGeom>
            <a:noFill/>
            <a:ln cap="flat" cmpd="sng" w="9525">
              <a:solidFill>
                <a:srgbClr val="1155CC"/>
              </a:solidFill>
              <a:prstDash val="lg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131" name="Google Shape;2131;p28"/>
          <p:cNvGrpSpPr/>
          <p:nvPr/>
        </p:nvGrpSpPr>
        <p:grpSpPr>
          <a:xfrm>
            <a:off x="2485113" y="2504719"/>
            <a:ext cx="6106598" cy="1074413"/>
            <a:chOff x="2485113" y="3339625"/>
            <a:chExt cx="6106598" cy="1432550"/>
          </a:xfrm>
        </p:grpSpPr>
        <p:grpSp>
          <p:nvGrpSpPr>
            <p:cNvPr id="2132" name="Google Shape;2132;p28"/>
            <p:cNvGrpSpPr/>
            <p:nvPr/>
          </p:nvGrpSpPr>
          <p:grpSpPr>
            <a:xfrm>
              <a:off x="2485113" y="3577375"/>
              <a:ext cx="1022700" cy="1194800"/>
              <a:chOff x="2485113" y="3577375"/>
              <a:chExt cx="1022700" cy="1194800"/>
            </a:xfrm>
          </p:grpSpPr>
          <p:sp>
            <p:nvSpPr>
              <p:cNvPr id="2133" name="Google Shape;2133;p28"/>
              <p:cNvSpPr/>
              <p:nvPr/>
            </p:nvSpPr>
            <p:spPr>
              <a:xfrm>
                <a:off x="2485113" y="4493775"/>
                <a:ext cx="1022700" cy="278400"/>
              </a:xfrm>
              <a:prstGeom prst="wedgeRoundRectCallout">
                <a:avLst>
                  <a:gd fmla="val -60610" name="adj1"/>
                  <a:gd fmla="val 24309" name="adj2"/>
                  <a:gd fmla="val 0" name="adj3"/>
                </a:avLst>
              </a:prstGeom>
              <a:solidFill>
                <a:srgbClr val="FFF2CC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Get resource data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134" name="Google Shape;2134;p28"/>
              <p:cNvCxnSpPr>
                <a:stCxn id="2112" idx="3"/>
                <a:endCxn id="2127" idx="1"/>
              </p:cNvCxnSpPr>
              <p:nvPr/>
            </p:nvCxnSpPr>
            <p:spPr>
              <a:xfrm>
                <a:off x="2877330" y="3577375"/>
                <a:ext cx="3270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  <p:grpSp>
          <p:nvGrpSpPr>
            <p:cNvPr id="2135" name="Google Shape;2135;p28"/>
            <p:cNvGrpSpPr/>
            <p:nvPr/>
          </p:nvGrpSpPr>
          <p:grpSpPr>
            <a:xfrm>
              <a:off x="3204460" y="3339625"/>
              <a:ext cx="5387250" cy="438300"/>
              <a:chOff x="3204460" y="3339625"/>
              <a:chExt cx="5387250" cy="438300"/>
            </a:xfrm>
          </p:grpSpPr>
          <p:sp>
            <p:nvSpPr>
              <p:cNvPr id="2127" name="Google Shape;2127;p28"/>
              <p:cNvSpPr/>
              <p:nvPr/>
            </p:nvSpPr>
            <p:spPr>
              <a:xfrm>
                <a:off x="3204460" y="3376825"/>
                <a:ext cx="1022700" cy="4011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Pipeline Driver</a:t>
                </a:r>
                <a:endParaRPr sz="8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Instance</a:t>
                </a:r>
                <a:endParaRPr sz="800"/>
              </a:p>
            </p:txBody>
          </p:sp>
          <p:cxnSp>
            <p:nvCxnSpPr>
              <p:cNvPr id="2136" name="Google Shape;2136;p28"/>
              <p:cNvCxnSpPr>
                <a:stCxn id="2127" idx="0"/>
                <a:endCxn id="2115" idx="0"/>
              </p:cNvCxnSpPr>
              <p:nvPr/>
            </p:nvCxnSpPr>
            <p:spPr>
              <a:xfrm rot="-5400000">
                <a:off x="6135160" y="920275"/>
                <a:ext cx="37200" cy="4875900"/>
              </a:xfrm>
              <a:prstGeom prst="bentConnector3">
                <a:avLst>
                  <a:gd fmla="val 739785" name="adj1"/>
                </a:avLst>
              </a:prstGeom>
              <a:noFill/>
              <a:ln cap="flat" cmpd="sng" w="9525">
                <a:solidFill>
                  <a:srgbClr val="1155CC"/>
                </a:solidFill>
                <a:prstDash val="lgDash"/>
                <a:round/>
                <a:headEnd len="med" w="med" type="stealth"/>
                <a:tailEnd len="med" w="med" type="none"/>
              </a:ln>
            </p:spPr>
          </p:cxnSp>
        </p:grpSp>
      </p:grpSp>
      <p:pic>
        <p:nvPicPr>
          <p:cNvPr id="2137" name="Google Shape;21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99" y="4734983"/>
            <a:ext cx="245250" cy="218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8" name="Google Shape;2138;p28"/>
          <p:cNvCxnSpPr/>
          <p:nvPr/>
        </p:nvCxnSpPr>
        <p:spPr>
          <a:xfrm>
            <a:off x="845088" y="4847213"/>
            <a:ext cx="2529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9" name="Google Shape;21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400" y="4434131"/>
            <a:ext cx="245250" cy="2376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0" name="Google Shape;2140;p28"/>
          <p:cNvCxnSpPr/>
          <p:nvPr/>
        </p:nvCxnSpPr>
        <p:spPr>
          <a:xfrm>
            <a:off x="845088" y="4552950"/>
            <a:ext cx="252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1" name="Google Shape;2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50" y="4121718"/>
            <a:ext cx="218474" cy="21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2" name="Google Shape;2142;p28"/>
          <p:cNvCxnSpPr/>
          <p:nvPr/>
        </p:nvCxnSpPr>
        <p:spPr>
          <a:xfrm>
            <a:off x="845088" y="4258688"/>
            <a:ext cx="252900" cy="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3" name="Google Shape;2143;p28"/>
          <p:cNvSpPr txBox="1"/>
          <p:nvPr/>
        </p:nvSpPr>
        <p:spPr>
          <a:xfrm>
            <a:off x="287550" y="3850350"/>
            <a:ext cx="7893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Legend</a:t>
            </a:r>
            <a:endParaRPr/>
          </a:p>
        </p:txBody>
      </p:sp>
      <p:grpSp>
        <p:nvGrpSpPr>
          <p:cNvPr id="2144" name="Google Shape;2144;p28"/>
          <p:cNvGrpSpPr/>
          <p:nvPr/>
        </p:nvGrpSpPr>
        <p:grpSpPr>
          <a:xfrm>
            <a:off x="6000590" y="655894"/>
            <a:ext cx="2353985" cy="2026856"/>
            <a:chOff x="6000590" y="874525"/>
            <a:chExt cx="2353985" cy="2702475"/>
          </a:xfrm>
        </p:grpSpPr>
        <p:cxnSp>
          <p:nvCxnSpPr>
            <p:cNvPr id="2145" name="Google Shape;2145;p28"/>
            <p:cNvCxnSpPr>
              <a:stCxn id="2114" idx="3"/>
              <a:endCxn id="2146" idx="1"/>
            </p:cNvCxnSpPr>
            <p:nvPr/>
          </p:nvCxnSpPr>
          <p:spPr>
            <a:xfrm>
              <a:off x="6000590" y="1888300"/>
              <a:ext cx="474300" cy="900"/>
            </a:xfrm>
            <a:prstGeom prst="bentConnector3">
              <a:avLst>
                <a:gd fmla="val 49988" name="adj1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grpSp>
          <p:nvGrpSpPr>
            <p:cNvPr id="2147" name="Google Shape;2147;p28"/>
            <p:cNvGrpSpPr/>
            <p:nvPr/>
          </p:nvGrpSpPr>
          <p:grpSpPr>
            <a:xfrm>
              <a:off x="6474775" y="1473400"/>
              <a:ext cx="1494600" cy="829800"/>
              <a:chOff x="7192475" y="1323750"/>
              <a:chExt cx="1494600" cy="829800"/>
            </a:xfrm>
          </p:grpSpPr>
          <p:sp>
            <p:nvSpPr>
              <p:cNvPr id="2146" name="Google Shape;2146;p28"/>
              <p:cNvSpPr/>
              <p:nvPr/>
            </p:nvSpPr>
            <p:spPr>
              <a:xfrm>
                <a:off x="7192475" y="1323750"/>
                <a:ext cx="1494600" cy="8298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2148" name="Google Shape;2148;p28"/>
              <p:cNvSpPr txBox="1"/>
              <p:nvPr/>
            </p:nvSpPr>
            <p:spPr>
              <a:xfrm>
                <a:off x="7219444" y="1325306"/>
                <a:ext cx="825000" cy="3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Worker</a:t>
                </a:r>
                <a:endParaRPr sz="1000"/>
              </a:p>
            </p:txBody>
          </p:sp>
          <p:sp>
            <p:nvSpPr>
              <p:cNvPr id="2149" name="Google Shape;2149;p28"/>
              <p:cNvSpPr/>
              <p:nvPr/>
            </p:nvSpPr>
            <p:spPr>
              <a:xfrm>
                <a:off x="7245425" y="1698800"/>
                <a:ext cx="1388700" cy="39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</a:rPr>
                  <a:t>Algorithm</a:t>
                </a:r>
                <a:endParaRPr b="1" sz="8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reduce-images-positions</a:t>
                </a:r>
                <a:endParaRPr sz="800"/>
              </a:p>
            </p:txBody>
          </p:sp>
        </p:grpSp>
        <p:sp>
          <p:nvSpPr>
            <p:cNvPr id="2150" name="Google Shape;2150;p28"/>
            <p:cNvSpPr/>
            <p:nvPr/>
          </p:nvSpPr>
          <p:spPr>
            <a:xfrm>
              <a:off x="6546025" y="874525"/>
              <a:ext cx="1277100" cy="469500"/>
            </a:xfrm>
            <a:prstGeom prst="wedgeRoundRectCallout">
              <a:avLst>
                <a:gd fmla="val 21604" name="adj1"/>
                <a:gd fmla="val 73275" name="adj2"/>
                <a:gd fmla="val 0" name="adj3"/>
              </a:avLst>
            </a:prstGeom>
            <a:solidFill>
              <a:srgbClr val="FFF2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After algorithm ends. wait for timeout and then finish k8s job 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2151" name="Google Shape;2151;p28"/>
            <p:cNvCxnSpPr>
              <a:stCxn id="2146" idx="3"/>
              <a:endCxn id="2115" idx="1"/>
            </p:cNvCxnSpPr>
            <p:nvPr/>
          </p:nvCxnSpPr>
          <p:spPr>
            <a:xfrm>
              <a:off x="7969375" y="1888300"/>
              <a:ext cx="385200" cy="16887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1155CC"/>
              </a:solidFill>
              <a:prstDash val="lgDash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2152" name="Google Shape;2152;p28"/>
          <p:cNvGrpSpPr/>
          <p:nvPr/>
        </p:nvGrpSpPr>
        <p:grpSpPr>
          <a:xfrm>
            <a:off x="2332380" y="2682750"/>
            <a:ext cx="6496595" cy="2052225"/>
            <a:chOff x="2332380" y="3577000"/>
            <a:chExt cx="6496595" cy="2736300"/>
          </a:xfrm>
        </p:grpSpPr>
        <p:grpSp>
          <p:nvGrpSpPr>
            <p:cNvPr id="2153" name="Google Shape;2153;p28"/>
            <p:cNvGrpSpPr/>
            <p:nvPr/>
          </p:nvGrpSpPr>
          <p:grpSpPr>
            <a:xfrm>
              <a:off x="2332380" y="3777925"/>
              <a:ext cx="4288745" cy="2334825"/>
              <a:chOff x="2332380" y="3777925"/>
              <a:chExt cx="4288745" cy="2334825"/>
            </a:xfrm>
          </p:grpSpPr>
          <p:cxnSp>
            <p:nvCxnSpPr>
              <p:cNvPr id="2154" name="Google Shape;2154;p28"/>
              <p:cNvCxnSpPr>
                <a:stCxn id="2111" idx="3"/>
                <a:endCxn id="2107" idx="2"/>
              </p:cNvCxnSpPr>
              <p:nvPr/>
            </p:nvCxnSpPr>
            <p:spPr>
              <a:xfrm flipH="1" rot="10800000">
                <a:off x="2843825" y="5465050"/>
                <a:ext cx="2375100" cy="647700"/>
              </a:xfrm>
              <a:prstGeom prst="bentConnector2">
                <a:avLst/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5" name="Google Shape;2155;p28"/>
              <p:cNvCxnSpPr>
                <a:stCxn id="2112" idx="2"/>
                <a:endCxn id="2111" idx="0"/>
              </p:cNvCxnSpPr>
              <p:nvPr/>
            </p:nvCxnSpPr>
            <p:spPr>
              <a:xfrm flipH="1">
                <a:off x="2332380" y="3777925"/>
                <a:ext cx="33600" cy="213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156" name="Google Shape;2156;p28"/>
              <p:cNvCxnSpPr>
                <a:stCxn id="2111" idx="3"/>
                <a:endCxn id="2109" idx="1"/>
              </p:cNvCxnSpPr>
              <p:nvPr/>
            </p:nvCxnSpPr>
            <p:spPr>
              <a:xfrm>
                <a:off x="2843825" y="6112750"/>
                <a:ext cx="3777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pic>
            <p:nvPicPr>
              <p:cNvPr id="2157" name="Google Shape;2157;p28"/>
              <p:cNvPicPr preferRelativeResize="0"/>
              <p:nvPr/>
            </p:nvPicPr>
            <p:blipFill rotWithShape="1">
              <a:blip r:embed="rId6">
                <a:alphaModFix amt="67000"/>
              </a:blip>
              <a:srcRect b="10295" l="24507" r="23205" t="13275"/>
              <a:stretch/>
            </p:blipFill>
            <p:spPr>
              <a:xfrm>
                <a:off x="2562650" y="5555659"/>
                <a:ext cx="327000" cy="3171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  <p:cxnSp>
          <p:nvCxnSpPr>
            <p:cNvPr id="2158" name="Google Shape;2158;p28"/>
            <p:cNvCxnSpPr>
              <a:stCxn id="2111" idx="2"/>
              <a:endCxn id="2115" idx="3"/>
            </p:cNvCxnSpPr>
            <p:nvPr/>
          </p:nvCxnSpPr>
          <p:spPr>
            <a:xfrm rot="-5400000">
              <a:off x="4212575" y="1696900"/>
              <a:ext cx="2736300" cy="6496500"/>
            </a:xfrm>
            <a:prstGeom prst="bentConnector4">
              <a:avLst>
                <a:gd fmla="val -8702" name="adj1"/>
                <a:gd fmla="val 102619" name="adj2"/>
              </a:avLst>
            </a:prstGeom>
            <a:noFill/>
            <a:ln cap="flat" cmpd="sng" w="9525">
              <a:solidFill>
                <a:srgbClr val="1155CC"/>
              </a:solidFill>
              <a:prstDash val="lgDash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2159" name="Google Shape;2159;p28"/>
          <p:cNvGrpSpPr/>
          <p:nvPr/>
        </p:nvGrpSpPr>
        <p:grpSpPr>
          <a:xfrm>
            <a:off x="6000590" y="2682619"/>
            <a:ext cx="2353985" cy="1416375"/>
            <a:chOff x="6000590" y="3576825"/>
            <a:chExt cx="2353985" cy="1888500"/>
          </a:xfrm>
        </p:grpSpPr>
        <p:grpSp>
          <p:nvGrpSpPr>
            <p:cNvPr id="2160" name="Google Shape;2160;p28"/>
            <p:cNvGrpSpPr/>
            <p:nvPr/>
          </p:nvGrpSpPr>
          <p:grpSpPr>
            <a:xfrm>
              <a:off x="6474775" y="4635493"/>
              <a:ext cx="1494600" cy="829832"/>
              <a:chOff x="7192475" y="4485843"/>
              <a:chExt cx="1494600" cy="829832"/>
            </a:xfrm>
          </p:grpSpPr>
          <p:sp>
            <p:nvSpPr>
              <p:cNvPr id="2161" name="Google Shape;2161;p28"/>
              <p:cNvSpPr/>
              <p:nvPr/>
            </p:nvSpPr>
            <p:spPr>
              <a:xfrm>
                <a:off x="7192475" y="4485875"/>
                <a:ext cx="1494600" cy="8298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2162" name="Google Shape;2162;p28"/>
              <p:cNvSpPr txBox="1"/>
              <p:nvPr/>
            </p:nvSpPr>
            <p:spPr>
              <a:xfrm>
                <a:off x="7219444" y="4485843"/>
                <a:ext cx="825000" cy="3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Worker</a:t>
                </a:r>
                <a:endParaRPr sz="1000"/>
              </a:p>
            </p:txBody>
          </p:sp>
          <p:sp>
            <p:nvSpPr>
              <p:cNvPr id="2163" name="Google Shape;2163;p28"/>
              <p:cNvSpPr/>
              <p:nvPr/>
            </p:nvSpPr>
            <p:spPr>
              <a:xfrm>
                <a:off x="7338725" y="4860913"/>
                <a:ext cx="1202100" cy="39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800">
                    <a:solidFill>
                      <a:schemeClr val="dk1"/>
                    </a:solidFill>
                  </a:rPr>
                  <a:t>Algorithm</a:t>
                </a:r>
                <a:endParaRPr b="1" sz="800">
                  <a:solidFill>
                    <a:schemeClr val="dk1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face detection</a:t>
                </a:r>
                <a:endParaRPr sz="800"/>
              </a:p>
            </p:txBody>
          </p:sp>
        </p:grpSp>
        <p:cxnSp>
          <p:nvCxnSpPr>
            <p:cNvPr id="2164" name="Google Shape;2164;p28"/>
            <p:cNvCxnSpPr>
              <a:stCxn id="2108" idx="3"/>
              <a:endCxn id="2161" idx="1"/>
            </p:cNvCxnSpPr>
            <p:nvPr/>
          </p:nvCxnSpPr>
          <p:spPr>
            <a:xfrm>
              <a:off x="6000590" y="5050400"/>
              <a:ext cx="474300" cy="900"/>
            </a:xfrm>
            <a:prstGeom prst="bentConnector3">
              <a:avLst>
                <a:gd fmla="val 49988" name="adj1"/>
              </a:avLst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165" name="Google Shape;2165;p28"/>
            <p:cNvCxnSpPr>
              <a:stCxn id="2161" idx="3"/>
              <a:endCxn id="2115" idx="1"/>
            </p:cNvCxnSpPr>
            <p:nvPr/>
          </p:nvCxnSpPr>
          <p:spPr>
            <a:xfrm flipH="1" rot="10800000">
              <a:off x="7969375" y="3576825"/>
              <a:ext cx="385200" cy="14736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1155CC"/>
              </a:solidFill>
              <a:prstDash val="lgDash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2166" name="Google Shape;2166;p28"/>
          <p:cNvGrpSpPr/>
          <p:nvPr/>
        </p:nvGrpSpPr>
        <p:grpSpPr>
          <a:xfrm>
            <a:off x="22625" y="2504813"/>
            <a:ext cx="1831875" cy="278550"/>
            <a:chOff x="22625" y="3339750"/>
            <a:chExt cx="1831875" cy="371400"/>
          </a:xfrm>
        </p:grpSpPr>
        <p:cxnSp>
          <p:nvCxnSpPr>
            <p:cNvPr id="2167" name="Google Shape;2167;p28"/>
            <p:cNvCxnSpPr>
              <a:stCxn id="2113" idx="3"/>
              <a:endCxn id="2112" idx="1"/>
            </p:cNvCxnSpPr>
            <p:nvPr/>
          </p:nvCxnSpPr>
          <p:spPr>
            <a:xfrm>
              <a:off x="1527500" y="3576901"/>
              <a:ext cx="327000" cy="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grpSp>
          <p:nvGrpSpPr>
            <p:cNvPr id="2168" name="Google Shape;2168;p28"/>
            <p:cNvGrpSpPr/>
            <p:nvPr/>
          </p:nvGrpSpPr>
          <p:grpSpPr>
            <a:xfrm>
              <a:off x="22625" y="3339750"/>
              <a:ext cx="789300" cy="371400"/>
              <a:chOff x="22625" y="3339750"/>
              <a:chExt cx="789300" cy="371400"/>
            </a:xfrm>
          </p:grpSpPr>
          <p:cxnSp>
            <p:nvCxnSpPr>
              <p:cNvPr id="2169" name="Google Shape;2169;p28"/>
              <p:cNvCxnSpPr>
                <a:endCxn id="2113" idx="1"/>
              </p:cNvCxnSpPr>
              <p:nvPr/>
            </p:nvCxnSpPr>
            <p:spPr>
              <a:xfrm>
                <a:off x="123500" y="3576901"/>
                <a:ext cx="464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170" name="Google Shape;2170;p28"/>
              <p:cNvSpPr txBox="1"/>
              <p:nvPr/>
            </p:nvSpPr>
            <p:spPr>
              <a:xfrm>
                <a:off x="22625" y="3339750"/>
                <a:ext cx="789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</a:rPr>
                  <a:t>Client</a:t>
                </a:r>
                <a:endParaRPr sz="80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171" name="Google Shape;2171;p28"/>
          <p:cNvSpPr/>
          <p:nvPr/>
        </p:nvSpPr>
        <p:spPr>
          <a:xfrm>
            <a:off x="4876088" y="2018006"/>
            <a:ext cx="890400" cy="208800"/>
          </a:xfrm>
          <a:prstGeom prst="wedgeRoundRectCallout">
            <a:avLst>
              <a:gd fmla="val 20908" name="adj1"/>
              <a:gd fmla="val 9234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Run K8s Job </a:t>
            </a:r>
            <a:endParaRPr/>
          </a:p>
        </p:txBody>
      </p:sp>
      <p:cxnSp>
        <p:nvCxnSpPr>
          <p:cNvPr id="2172" name="Google Shape;2172;p28"/>
          <p:cNvCxnSpPr>
            <a:stCxn id="2114" idx="1"/>
            <a:endCxn id="2127" idx="3"/>
          </p:cNvCxnSpPr>
          <p:nvPr/>
        </p:nvCxnSpPr>
        <p:spPr>
          <a:xfrm flipH="1">
            <a:off x="4227290" y="1416225"/>
            <a:ext cx="327000" cy="1266900"/>
          </a:xfrm>
          <a:prstGeom prst="bentConnector3">
            <a:avLst>
              <a:gd fmla="val 5002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73" name="Google Shape;2173;p28"/>
          <p:cNvCxnSpPr>
            <a:stCxn id="2127" idx="3"/>
            <a:endCxn id="2108" idx="1"/>
          </p:cNvCxnSpPr>
          <p:nvPr/>
        </p:nvCxnSpPr>
        <p:spPr>
          <a:xfrm>
            <a:off x="4227160" y="2683031"/>
            <a:ext cx="327000" cy="1104900"/>
          </a:xfrm>
          <a:prstGeom prst="bentConnector3">
            <a:avLst>
              <a:gd fmla="val 5002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28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9"/>
          <p:cNvSpPr/>
          <p:nvPr/>
        </p:nvSpPr>
        <p:spPr>
          <a:xfrm>
            <a:off x="2001788" y="1529559"/>
            <a:ext cx="5140316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29"/>
          <p:cNvSpPr txBox="1"/>
          <p:nvPr>
            <p:ph idx="4294967295" type="body"/>
          </p:nvPr>
        </p:nvSpPr>
        <p:spPr>
          <a:xfrm>
            <a:off x="2146950" y="563681"/>
            <a:ext cx="48501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Demonstration</a:t>
            </a:r>
            <a:endParaRPr b="1" sz="4800">
              <a:solidFill>
                <a:srgbClr val="3C78D8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80" name="Google Shape;2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050" y="1688963"/>
            <a:ext cx="4717799" cy="2255626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30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/5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&amp; Roadmap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3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Current Status (Beta v0.5)</a:t>
            </a:r>
            <a:r>
              <a:rPr lang="en"/>
              <a:t> </a:t>
            </a:r>
            <a:endParaRPr/>
          </a:p>
        </p:txBody>
      </p:sp>
      <p:sp>
        <p:nvSpPr>
          <p:cNvPr id="2191" name="Google Shape;2191;p31"/>
          <p:cNvSpPr txBox="1"/>
          <p:nvPr>
            <p:ph idx="1" type="body"/>
          </p:nvPr>
        </p:nvSpPr>
        <p:spPr>
          <a:xfrm>
            <a:off x="1284125" y="1272713"/>
            <a:ext cx="69897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of the core </a:t>
            </a:r>
            <a:r>
              <a:rPr lang="en"/>
              <a:t>functionality</a:t>
            </a:r>
            <a:r>
              <a:rPr lang="en"/>
              <a:t> is already implemented: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Running pipelines of algorithms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Rest Api for defining, running  and querying   </a:t>
            </a:r>
            <a:br>
              <a:rPr lang="en"/>
            </a:br>
            <a:r>
              <a:rPr lang="en"/>
              <a:t>  pipelines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Monitoring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CLI tool to create local development playground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92" name="Google Shape;2192;p31"/>
          <p:cNvSpPr/>
          <p:nvPr/>
        </p:nvSpPr>
        <p:spPr>
          <a:xfrm>
            <a:off x="897407" y="1428508"/>
            <a:ext cx="468767" cy="351604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31"/>
          <p:cNvSpPr/>
          <p:nvPr/>
        </p:nvSpPr>
        <p:spPr>
          <a:xfrm>
            <a:off x="897407" y="2590558"/>
            <a:ext cx="468767" cy="351604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31"/>
          <p:cNvSpPr/>
          <p:nvPr/>
        </p:nvSpPr>
        <p:spPr>
          <a:xfrm>
            <a:off x="961182" y="3447808"/>
            <a:ext cx="468767" cy="351604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31"/>
          <p:cNvSpPr/>
          <p:nvPr/>
        </p:nvSpPr>
        <p:spPr>
          <a:xfrm>
            <a:off x="897407" y="4609683"/>
            <a:ext cx="468767" cy="351604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ח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78D8"/>
                </a:solidFill>
              </a:rPr>
              <a:t>Agenda</a:t>
            </a:r>
            <a:endParaRPr sz="3600">
              <a:solidFill>
                <a:srgbClr val="3C78D8"/>
              </a:solidFill>
            </a:endParaRPr>
          </a:p>
        </p:txBody>
      </p:sp>
      <p:sp>
        <p:nvSpPr>
          <p:cNvPr id="1815" name="Google Shape;1815;p14"/>
          <p:cNvSpPr txBox="1"/>
          <p:nvPr>
            <p:ph idx="1" type="body"/>
          </p:nvPr>
        </p:nvSpPr>
        <p:spPr>
          <a:xfrm>
            <a:off x="1131750" y="1312809"/>
            <a:ext cx="68805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About us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Overview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Architecture &amp; Demonstration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Roadmap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Summary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16" name="Google Shape;1816;p14"/>
          <p:cNvSpPr/>
          <p:nvPr/>
        </p:nvSpPr>
        <p:spPr>
          <a:xfrm>
            <a:off x="1131753" y="1476248"/>
            <a:ext cx="307261" cy="229817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4"/>
          <p:cNvSpPr/>
          <p:nvPr/>
        </p:nvSpPr>
        <p:spPr>
          <a:xfrm>
            <a:off x="1131753" y="1819148"/>
            <a:ext cx="307261" cy="229817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4"/>
          <p:cNvSpPr/>
          <p:nvPr/>
        </p:nvSpPr>
        <p:spPr>
          <a:xfrm>
            <a:off x="1131753" y="2162048"/>
            <a:ext cx="307261" cy="229817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4"/>
          <p:cNvSpPr/>
          <p:nvPr/>
        </p:nvSpPr>
        <p:spPr>
          <a:xfrm>
            <a:off x="1131753" y="2562098"/>
            <a:ext cx="307261" cy="229817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4"/>
          <p:cNvSpPr/>
          <p:nvPr/>
        </p:nvSpPr>
        <p:spPr>
          <a:xfrm>
            <a:off x="1131753" y="2890120"/>
            <a:ext cx="307261" cy="229817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2"/>
          <p:cNvSpPr txBox="1"/>
          <p:nvPr>
            <p:ph idx="1" type="body"/>
          </p:nvPr>
        </p:nvSpPr>
        <p:spPr>
          <a:xfrm>
            <a:off x="611200" y="1329863"/>
            <a:ext cx="39783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Version 1.0 (8/18)</a:t>
            </a:r>
            <a:r>
              <a:rPr b="1" lang="en" sz="1800">
                <a:solidFill>
                  <a:srgbClr val="3C78D8"/>
                </a:solidFill>
              </a:rPr>
              <a:t> </a:t>
            </a:r>
            <a:endParaRPr b="1" sz="1800">
              <a:solidFill>
                <a:srgbClr val="3C78D8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Dynamic allocation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Resource Manager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Resource Executer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Algorithm queue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Extend algorithm monitoring metrics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Extend hkube cli for supporting custom storage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Well documented landing  page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Long lasting worker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1" name="Google Shape;2201;p32"/>
          <p:cNvSpPr txBox="1"/>
          <p:nvPr>
            <p:ph type="title"/>
          </p:nvPr>
        </p:nvSpPr>
        <p:spPr>
          <a:xfrm>
            <a:off x="1012825" y="628969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78D8"/>
                </a:solidFill>
              </a:rPr>
              <a:t>Roadmap</a:t>
            </a:r>
            <a:endParaRPr sz="36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3"/>
          <p:cNvSpPr txBox="1"/>
          <p:nvPr>
            <p:ph type="title"/>
          </p:nvPr>
        </p:nvSpPr>
        <p:spPr>
          <a:xfrm>
            <a:off x="1012825" y="628969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78D8"/>
                </a:solidFill>
              </a:rPr>
              <a:t>Roadmap</a:t>
            </a:r>
            <a:endParaRPr sz="3600">
              <a:solidFill>
                <a:srgbClr val="3C78D8"/>
              </a:solidFill>
            </a:endParaRPr>
          </a:p>
        </p:txBody>
      </p:sp>
      <p:sp>
        <p:nvSpPr>
          <p:cNvPr id="2207" name="Google Shape;2207;p33"/>
          <p:cNvSpPr txBox="1"/>
          <p:nvPr>
            <p:ph idx="2" type="body"/>
          </p:nvPr>
        </p:nvSpPr>
        <p:spPr>
          <a:xfrm>
            <a:off x="772477" y="969945"/>
            <a:ext cx="7911900" cy="3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Future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Authentication &amp; Authorization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Additional</a:t>
            </a:r>
            <a:r>
              <a:rPr lang="en" sz="1800"/>
              <a:t> adapter for common </a:t>
            </a:r>
            <a:r>
              <a:rPr lang="en" sz="1800"/>
              <a:t>orchestrators</a:t>
            </a:r>
            <a:r>
              <a:rPr lang="en" sz="1800"/>
              <a:t> (spark&amp;kubeflow)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Streaming Pipelines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Sub-pipeline: for conditional execution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Resource allocation heuristic improvements (ML)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Hkube Dashboard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More built in  storage support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Public algorithm store (helm like)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Worker affinity (GPU, specific node)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Algorithm result caching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PAAS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Developer IDE - allow for easy developing and debugging of algorithms 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4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/5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5"/>
          <p:cNvSpPr txBox="1"/>
          <p:nvPr>
            <p:ph type="title"/>
          </p:nvPr>
        </p:nvSpPr>
        <p:spPr>
          <a:xfrm>
            <a:off x="9031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Collaboration </a:t>
            </a:r>
            <a:endParaRPr/>
          </a:p>
        </p:txBody>
      </p:sp>
      <p:pic>
        <p:nvPicPr>
          <p:cNvPr id="2218" name="Google Shape;2218;p35"/>
          <p:cNvPicPr preferRelativeResize="0"/>
          <p:nvPr/>
        </p:nvPicPr>
        <p:blipFill rotWithShape="1">
          <a:blip r:embed="rId3">
            <a:alphaModFix/>
          </a:blip>
          <a:srcRect b="0" l="20419" r="20425" t="0"/>
          <a:stretch/>
        </p:blipFill>
        <p:spPr>
          <a:xfrm>
            <a:off x="961924" y="3289500"/>
            <a:ext cx="1846800" cy="131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19" name="Google Shape;2219;p35"/>
          <p:cNvPicPr preferRelativeResize="0"/>
          <p:nvPr/>
        </p:nvPicPr>
        <p:blipFill rotWithShape="1">
          <a:blip r:embed="rId4">
            <a:alphaModFix/>
          </a:blip>
          <a:srcRect b="0" l="14903" r="14896" t="0"/>
          <a:stretch/>
        </p:blipFill>
        <p:spPr>
          <a:xfrm>
            <a:off x="5637299" y="3289500"/>
            <a:ext cx="1846800" cy="131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20" name="Google Shape;2220;p35"/>
          <p:cNvPicPr preferRelativeResize="0"/>
          <p:nvPr/>
        </p:nvPicPr>
        <p:blipFill rotWithShape="1">
          <a:blip r:embed="rId5">
            <a:alphaModFix/>
          </a:blip>
          <a:srcRect b="0" l="10529" r="10537" t="0"/>
          <a:stretch/>
        </p:blipFill>
        <p:spPr>
          <a:xfrm>
            <a:off x="3371658" y="1574981"/>
            <a:ext cx="1443300" cy="14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1" name="Google Shape;2221;p35"/>
          <p:cNvSpPr txBox="1"/>
          <p:nvPr>
            <p:ph idx="1" type="body"/>
          </p:nvPr>
        </p:nvSpPr>
        <p:spPr>
          <a:xfrm>
            <a:off x="654275" y="4548356"/>
            <a:ext cx="247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Present in Conference</a:t>
            </a:r>
            <a:endParaRPr b="1" sz="1400">
              <a:solidFill>
                <a:srgbClr val="434343"/>
              </a:solidFill>
            </a:endParaRPr>
          </a:p>
        </p:txBody>
      </p:sp>
      <p:sp>
        <p:nvSpPr>
          <p:cNvPr id="2222" name="Google Shape;2222;p35"/>
          <p:cNvSpPr txBox="1"/>
          <p:nvPr>
            <p:ph idx="1" type="body"/>
          </p:nvPr>
        </p:nvSpPr>
        <p:spPr>
          <a:xfrm>
            <a:off x="5267275" y="4499400"/>
            <a:ext cx="247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Publish it on blogs</a:t>
            </a:r>
            <a:endParaRPr b="1" sz="1400">
              <a:solidFill>
                <a:srgbClr val="434343"/>
              </a:solidFill>
            </a:endParaRPr>
          </a:p>
        </p:txBody>
      </p:sp>
      <p:sp>
        <p:nvSpPr>
          <p:cNvPr id="2223" name="Google Shape;2223;p35"/>
          <p:cNvSpPr txBox="1"/>
          <p:nvPr>
            <p:ph idx="1" type="body"/>
          </p:nvPr>
        </p:nvSpPr>
        <p:spPr>
          <a:xfrm>
            <a:off x="3054025" y="2889341"/>
            <a:ext cx="25833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Collaborate  together </a:t>
            </a:r>
            <a:endParaRPr b="1"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36"/>
          <p:cNvSpPr txBox="1"/>
          <p:nvPr>
            <p:ph idx="4294967295" type="ctrTitle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Thanks!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229" name="Google Shape;2229;p36"/>
          <p:cNvSpPr txBox="1"/>
          <p:nvPr>
            <p:ph idx="4294967295" type="subTitle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Any questions?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230" name="Google Shape;2230;p36"/>
          <p:cNvSpPr txBox="1"/>
          <p:nvPr>
            <p:ph idx="4294967295" type="body"/>
          </p:nvPr>
        </p:nvSpPr>
        <p:spPr>
          <a:xfrm>
            <a:off x="1715250" y="2525569"/>
            <a:ext cx="57135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You can find me at: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matyz@rafael.co.il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https://github.com/kube-hpc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7"/>
          <p:cNvSpPr txBox="1"/>
          <p:nvPr>
            <p:ph type="title"/>
          </p:nvPr>
        </p:nvSpPr>
        <p:spPr>
          <a:xfrm>
            <a:off x="1055550" y="60517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78D8"/>
                </a:solidFill>
              </a:rPr>
              <a:t>Overview</a:t>
            </a:r>
            <a:r>
              <a:rPr lang="en">
                <a:solidFill>
                  <a:srgbClr val="3C78D8"/>
                </a:solidFill>
              </a:rPr>
              <a:t> 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236" name="Google Shape;2236;p37"/>
          <p:cNvSpPr txBox="1"/>
          <p:nvPr/>
        </p:nvSpPr>
        <p:spPr>
          <a:xfrm>
            <a:off x="1486200" y="1175869"/>
            <a:ext cx="66288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Hkube is an open source, language agnostic framework that run distributed pipelines of algorithms built on Kubernetes. </a:t>
            </a:r>
            <a:endParaRPr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Hkube allows to run pipelines of algorithms on kubernetes cluster optimally utilizing the available resources, based on user priorities and other automatic heuristics. </a:t>
            </a:r>
            <a:endParaRPr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The pipeline is described with a simple Json that defines the flow of computation between algorithm building blocks.</a:t>
            </a:r>
            <a:endParaRPr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7" name="Google Shape;2237;p37"/>
          <p:cNvSpPr txBox="1"/>
          <p:nvPr/>
        </p:nvSpPr>
        <p:spPr>
          <a:xfrm>
            <a:off x="1487425" y="3756956"/>
            <a:ext cx="62385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Check out   </a:t>
            </a:r>
            <a:r>
              <a:rPr b="1" lang="en" sz="1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https://github.com/kube-hpc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38"/>
          <p:cNvSpPr txBox="1"/>
          <p:nvPr>
            <p:ph type="title"/>
          </p:nvPr>
        </p:nvSpPr>
        <p:spPr>
          <a:xfrm>
            <a:off x="1131750" y="56587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Running</a:t>
            </a:r>
            <a:endParaRPr/>
          </a:p>
        </p:txBody>
      </p:sp>
      <p:grpSp>
        <p:nvGrpSpPr>
          <p:cNvPr id="2243" name="Google Shape;2243;p38"/>
          <p:cNvGrpSpPr/>
          <p:nvPr/>
        </p:nvGrpSpPr>
        <p:grpSpPr>
          <a:xfrm>
            <a:off x="2264038" y="1473519"/>
            <a:ext cx="1493782" cy="777002"/>
            <a:chOff x="2949950" y="3771250"/>
            <a:chExt cx="1789175" cy="1087172"/>
          </a:xfrm>
        </p:grpSpPr>
        <p:pic>
          <p:nvPicPr>
            <p:cNvPr descr="Image result for face detection crowd" id="2244" name="Google Shape;224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9950" y="3771250"/>
              <a:ext cx="1789175" cy="1087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38"/>
            <p:cNvSpPr/>
            <p:nvPr/>
          </p:nvSpPr>
          <p:spPr>
            <a:xfrm>
              <a:off x="4250000" y="3933475"/>
              <a:ext cx="420300" cy="343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3107000" y="3886075"/>
              <a:ext cx="417600" cy="343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3635738" y="4229875"/>
              <a:ext cx="417600" cy="343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Google Shape;2248;p38"/>
          <p:cNvGrpSpPr/>
          <p:nvPr/>
        </p:nvGrpSpPr>
        <p:grpSpPr>
          <a:xfrm>
            <a:off x="7271682" y="2889751"/>
            <a:ext cx="1760375" cy="777078"/>
            <a:chOff x="3523442" y="2215950"/>
            <a:chExt cx="1789181" cy="967719"/>
          </a:xfrm>
        </p:grpSpPr>
        <p:pic>
          <p:nvPicPr>
            <p:cNvPr descr="Image result for face detection crowd" id="2249" name="Google Shape;224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23442" y="2222398"/>
              <a:ext cx="1789181" cy="96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0" name="Google Shape;2250;p38"/>
            <p:cNvSpPr/>
            <p:nvPr/>
          </p:nvSpPr>
          <p:spPr>
            <a:xfrm>
              <a:off x="3700816" y="2215950"/>
              <a:ext cx="420300" cy="343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1" name="Google Shape;2251;p38"/>
          <p:cNvSpPr txBox="1"/>
          <p:nvPr>
            <p:ph type="title"/>
          </p:nvPr>
        </p:nvSpPr>
        <p:spPr>
          <a:xfrm>
            <a:off x="7217375" y="2683050"/>
            <a:ext cx="832500" cy="3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52" name="Google Shape;2252;p38"/>
          <p:cNvSpPr txBox="1"/>
          <p:nvPr/>
        </p:nvSpPr>
        <p:spPr>
          <a:xfrm>
            <a:off x="7366350" y="2577956"/>
            <a:ext cx="1331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reduce</a:t>
            </a:r>
            <a:endParaRPr/>
          </a:p>
        </p:txBody>
      </p:sp>
      <p:cxnSp>
        <p:nvCxnSpPr>
          <p:cNvPr id="2253" name="Google Shape;2253;p38"/>
          <p:cNvCxnSpPr>
            <a:stCxn id="2254" idx="3"/>
            <a:endCxn id="2244" idx="1"/>
          </p:cNvCxnSpPr>
          <p:nvPr/>
        </p:nvCxnSpPr>
        <p:spPr>
          <a:xfrm flipH="1" rot="10800000">
            <a:off x="1751977" y="1862074"/>
            <a:ext cx="512100" cy="11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5" name="Google Shape;2255;p38"/>
          <p:cNvCxnSpPr/>
          <p:nvPr/>
        </p:nvCxnSpPr>
        <p:spPr>
          <a:xfrm flipH="1" rot="10800000">
            <a:off x="4772200" y="3014663"/>
            <a:ext cx="709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6" name="Google Shape;2256;p38"/>
          <p:cNvCxnSpPr>
            <a:stCxn id="2257" idx="0"/>
            <a:endCxn id="2258" idx="1"/>
          </p:cNvCxnSpPr>
          <p:nvPr/>
        </p:nvCxnSpPr>
        <p:spPr>
          <a:xfrm flipH="1" rot="10800000">
            <a:off x="3544302" y="1122160"/>
            <a:ext cx="846600" cy="7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59" name="Google Shape;2259;p38"/>
          <p:cNvGrpSpPr/>
          <p:nvPr/>
        </p:nvGrpSpPr>
        <p:grpSpPr>
          <a:xfrm>
            <a:off x="-8402" y="2321851"/>
            <a:ext cx="1760378" cy="963376"/>
            <a:chOff x="220188" y="3781325"/>
            <a:chExt cx="2065202" cy="1388150"/>
          </a:xfrm>
        </p:grpSpPr>
        <p:pic>
          <p:nvPicPr>
            <p:cNvPr descr="Image result for face detection crowd" id="2260" name="Google Shape;226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188" y="3938875"/>
              <a:ext cx="1760402" cy="9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face detection crowd" id="2261" name="Google Shape;226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9050" y="3781325"/>
              <a:ext cx="1590275" cy="108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face detection crowd" id="2262" name="Google Shape;226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588" y="4091275"/>
              <a:ext cx="1760402" cy="9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face detection crowd" id="2254" name="Google Shape;225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988" y="4243675"/>
              <a:ext cx="1760402" cy="925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face detection crowd" id="2263" name="Google Shape;2263;p38"/>
          <p:cNvPicPr preferRelativeResize="0"/>
          <p:nvPr/>
        </p:nvPicPr>
        <p:blipFill rotWithShape="1">
          <a:blip r:embed="rId3">
            <a:alphaModFix/>
          </a:blip>
          <a:srcRect b="0" l="28033" r="16234" t="0"/>
          <a:stretch/>
        </p:blipFill>
        <p:spPr>
          <a:xfrm>
            <a:off x="2911400" y="2633006"/>
            <a:ext cx="832500" cy="77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38"/>
          <p:cNvSpPr/>
          <p:nvPr/>
        </p:nvSpPr>
        <p:spPr>
          <a:xfrm>
            <a:off x="3349450" y="2977552"/>
            <a:ext cx="351000" cy="245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3004752" y="2715075"/>
            <a:ext cx="305100" cy="245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6" name="Google Shape;2266;p38"/>
          <p:cNvGrpSpPr/>
          <p:nvPr/>
        </p:nvGrpSpPr>
        <p:grpSpPr>
          <a:xfrm>
            <a:off x="3169647" y="3968380"/>
            <a:ext cx="528736" cy="777002"/>
            <a:chOff x="3124323" y="3771256"/>
            <a:chExt cx="633293" cy="1087172"/>
          </a:xfrm>
        </p:grpSpPr>
        <p:pic>
          <p:nvPicPr>
            <p:cNvPr descr="Image result for face detection crowd" id="2267" name="Google Shape;2267;p38"/>
            <p:cNvPicPr preferRelativeResize="0"/>
            <p:nvPr/>
          </p:nvPicPr>
          <p:blipFill rotWithShape="1">
            <a:blip r:embed="rId3">
              <a:alphaModFix/>
            </a:blip>
            <a:srcRect b="0" l="65858" r="0" t="0"/>
            <a:stretch/>
          </p:blipFill>
          <p:spPr>
            <a:xfrm>
              <a:off x="3124323" y="3771256"/>
              <a:ext cx="610852" cy="1087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8" name="Google Shape;2268;p38"/>
            <p:cNvSpPr/>
            <p:nvPr/>
          </p:nvSpPr>
          <p:spPr>
            <a:xfrm>
              <a:off x="3337316" y="4253307"/>
              <a:ext cx="420300" cy="3438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3158495" y="3950179"/>
              <a:ext cx="417600" cy="343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70" name="Google Shape;2270;p38"/>
          <p:cNvCxnSpPr>
            <a:stCxn id="2254" idx="3"/>
            <a:endCxn id="2265" idx="2"/>
          </p:cNvCxnSpPr>
          <p:nvPr/>
        </p:nvCxnSpPr>
        <p:spPr>
          <a:xfrm flipH="1" rot="10800000">
            <a:off x="1751977" y="2960674"/>
            <a:ext cx="1405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1" name="Google Shape;2271;p38"/>
          <p:cNvCxnSpPr>
            <a:stCxn id="2254" idx="3"/>
            <a:endCxn id="2267" idx="1"/>
          </p:cNvCxnSpPr>
          <p:nvPr/>
        </p:nvCxnSpPr>
        <p:spPr>
          <a:xfrm>
            <a:off x="1751977" y="2963974"/>
            <a:ext cx="1417800" cy="13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72" name="Google Shape;2272;p38"/>
          <p:cNvGrpSpPr/>
          <p:nvPr/>
        </p:nvGrpSpPr>
        <p:grpSpPr>
          <a:xfrm>
            <a:off x="4362741" y="1042575"/>
            <a:ext cx="333359" cy="1304446"/>
            <a:chOff x="4438847" y="1695045"/>
            <a:chExt cx="449150" cy="1854750"/>
          </a:xfrm>
        </p:grpSpPr>
        <p:grpSp>
          <p:nvGrpSpPr>
            <p:cNvPr id="2273" name="Google Shape;2273;p38"/>
            <p:cNvGrpSpPr/>
            <p:nvPr/>
          </p:nvGrpSpPr>
          <p:grpSpPr>
            <a:xfrm>
              <a:off x="4438847" y="1695045"/>
              <a:ext cx="449150" cy="864150"/>
              <a:chOff x="5742485" y="4224195"/>
              <a:chExt cx="449150" cy="864150"/>
            </a:xfrm>
          </p:grpSpPr>
          <p:pic>
            <p:nvPicPr>
              <p:cNvPr descr="Image result for face detection crowd" id="2274" name="Google Shape;2274;p38"/>
              <p:cNvPicPr preferRelativeResize="0"/>
              <p:nvPr/>
            </p:nvPicPr>
            <p:blipFill rotWithShape="1">
              <a:blip r:embed="rId3">
                <a:alphaModFix/>
              </a:blip>
              <a:srcRect b="51522" l="3313" r="67387" t="0"/>
              <a:stretch/>
            </p:blipFill>
            <p:spPr>
              <a:xfrm>
                <a:off x="5742485" y="4822213"/>
                <a:ext cx="411110" cy="2661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face detection crowd" id="2275" name="Google Shape;2275;p38"/>
              <p:cNvPicPr preferRelativeResize="0"/>
              <p:nvPr/>
            </p:nvPicPr>
            <p:blipFill rotWithShape="1">
              <a:blip r:embed="rId3">
                <a:alphaModFix/>
              </a:blip>
              <a:srcRect b="51522" l="70701" r="0" t="11341"/>
              <a:stretch/>
            </p:blipFill>
            <p:spPr>
              <a:xfrm>
                <a:off x="5780525" y="4532762"/>
                <a:ext cx="411110" cy="20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face detection crowd" id="2258" name="Google Shape;2258;p38"/>
              <p:cNvPicPr preferRelativeResize="0"/>
              <p:nvPr/>
            </p:nvPicPr>
            <p:blipFill rotWithShape="1">
              <a:blip r:embed="rId3">
                <a:alphaModFix/>
              </a:blip>
              <a:srcRect b="20203" l="38687" r="37436" t="38530"/>
              <a:stretch/>
            </p:blipFill>
            <p:spPr>
              <a:xfrm>
                <a:off x="5780525" y="4224195"/>
                <a:ext cx="335010" cy="226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76" name="Google Shape;2276;p38"/>
            <p:cNvGrpSpPr/>
            <p:nvPr/>
          </p:nvGrpSpPr>
          <p:grpSpPr>
            <a:xfrm>
              <a:off x="4438847" y="2766899"/>
              <a:ext cx="449150" cy="782896"/>
              <a:chOff x="5742485" y="4305449"/>
              <a:chExt cx="449150" cy="782896"/>
            </a:xfrm>
          </p:grpSpPr>
          <p:pic>
            <p:nvPicPr>
              <p:cNvPr descr="Image result for face detection crowd" id="2277" name="Google Shape;2277;p38"/>
              <p:cNvPicPr preferRelativeResize="0"/>
              <p:nvPr/>
            </p:nvPicPr>
            <p:blipFill rotWithShape="1">
              <a:blip r:embed="rId3">
                <a:alphaModFix/>
              </a:blip>
              <a:srcRect b="51522" l="3313" r="67387" t="0"/>
              <a:stretch/>
            </p:blipFill>
            <p:spPr>
              <a:xfrm>
                <a:off x="5742485" y="4822213"/>
                <a:ext cx="411110" cy="2661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face detection crowd" id="2278" name="Google Shape;2278;p38"/>
              <p:cNvPicPr preferRelativeResize="0"/>
              <p:nvPr/>
            </p:nvPicPr>
            <p:blipFill rotWithShape="1">
              <a:blip r:embed="rId3">
                <a:alphaModFix/>
              </a:blip>
              <a:srcRect b="51522" l="70701" r="0" t="11341"/>
              <a:stretch/>
            </p:blipFill>
            <p:spPr>
              <a:xfrm>
                <a:off x="5780525" y="4614016"/>
                <a:ext cx="411110" cy="20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face detection crowd" id="2279" name="Google Shape;2279;p38"/>
              <p:cNvPicPr preferRelativeResize="0"/>
              <p:nvPr/>
            </p:nvPicPr>
            <p:blipFill rotWithShape="1">
              <a:blip r:embed="rId3">
                <a:alphaModFix/>
              </a:blip>
              <a:srcRect b="20203" l="38687" r="37436" t="38530"/>
              <a:stretch/>
            </p:blipFill>
            <p:spPr>
              <a:xfrm>
                <a:off x="5780525" y="4305449"/>
                <a:ext cx="335010" cy="226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80" name="Google Shape;2280;p38"/>
          <p:cNvGrpSpPr/>
          <p:nvPr/>
        </p:nvGrpSpPr>
        <p:grpSpPr>
          <a:xfrm>
            <a:off x="2303202" y="1531819"/>
            <a:ext cx="1415400" cy="572542"/>
            <a:chOff x="2303202" y="2042425"/>
            <a:chExt cx="1415400" cy="763389"/>
          </a:xfrm>
        </p:grpSpPr>
        <p:sp>
          <p:nvSpPr>
            <p:cNvPr id="2257" name="Google Shape;2257;p38"/>
            <p:cNvSpPr/>
            <p:nvPr/>
          </p:nvSpPr>
          <p:spPr>
            <a:xfrm>
              <a:off x="3370002" y="2478214"/>
              <a:ext cx="348600" cy="3276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2303202" y="2478214"/>
              <a:ext cx="348600" cy="3276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2771275" y="2042425"/>
              <a:ext cx="348600" cy="3276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3" name="Google Shape;2283;p38"/>
          <p:cNvGrpSpPr/>
          <p:nvPr/>
        </p:nvGrpSpPr>
        <p:grpSpPr>
          <a:xfrm>
            <a:off x="4362741" y="2642648"/>
            <a:ext cx="305126" cy="436319"/>
            <a:chOff x="5742485" y="4224195"/>
            <a:chExt cx="411110" cy="620388"/>
          </a:xfrm>
        </p:grpSpPr>
        <p:pic>
          <p:nvPicPr>
            <p:cNvPr descr="Image result for face detection crowd" id="2284" name="Google Shape;2284;p38"/>
            <p:cNvPicPr preferRelativeResize="0"/>
            <p:nvPr/>
          </p:nvPicPr>
          <p:blipFill rotWithShape="1">
            <a:blip r:embed="rId3">
              <a:alphaModFix/>
            </a:blip>
            <a:srcRect b="51522" l="3313" r="67387" t="0"/>
            <a:stretch/>
          </p:blipFill>
          <p:spPr>
            <a:xfrm>
              <a:off x="5742485" y="4578451"/>
              <a:ext cx="411110" cy="26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face detection crowd" id="2285" name="Google Shape;2285;p38"/>
            <p:cNvPicPr preferRelativeResize="0"/>
            <p:nvPr/>
          </p:nvPicPr>
          <p:blipFill rotWithShape="1">
            <a:blip r:embed="rId3">
              <a:alphaModFix/>
            </a:blip>
            <a:srcRect b="20203" l="38687" r="37436" t="38530"/>
            <a:stretch/>
          </p:blipFill>
          <p:spPr>
            <a:xfrm>
              <a:off x="5780525" y="4224195"/>
              <a:ext cx="335010" cy="22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6" name="Google Shape;2286;p38"/>
          <p:cNvGrpSpPr/>
          <p:nvPr/>
        </p:nvGrpSpPr>
        <p:grpSpPr>
          <a:xfrm>
            <a:off x="4362741" y="4138720"/>
            <a:ext cx="305126" cy="436319"/>
            <a:chOff x="5742485" y="4224195"/>
            <a:chExt cx="411110" cy="620388"/>
          </a:xfrm>
        </p:grpSpPr>
        <p:pic>
          <p:nvPicPr>
            <p:cNvPr descr="Image result for face detection crowd" id="2287" name="Google Shape;2287;p38"/>
            <p:cNvPicPr preferRelativeResize="0"/>
            <p:nvPr/>
          </p:nvPicPr>
          <p:blipFill rotWithShape="1">
            <a:blip r:embed="rId3">
              <a:alphaModFix/>
            </a:blip>
            <a:srcRect b="51522" l="3313" r="67387" t="0"/>
            <a:stretch/>
          </p:blipFill>
          <p:spPr>
            <a:xfrm>
              <a:off x="5742485" y="4578451"/>
              <a:ext cx="411110" cy="26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face detection crowd" id="2288" name="Google Shape;2288;p38"/>
            <p:cNvPicPr preferRelativeResize="0"/>
            <p:nvPr/>
          </p:nvPicPr>
          <p:blipFill rotWithShape="1">
            <a:blip r:embed="rId3">
              <a:alphaModFix/>
            </a:blip>
            <a:srcRect b="20203" l="38687" r="37436" t="38530"/>
            <a:stretch/>
          </p:blipFill>
          <p:spPr>
            <a:xfrm>
              <a:off x="5780525" y="4224195"/>
              <a:ext cx="335010" cy="22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9" name="Google Shape;2289;p38"/>
          <p:cNvSpPr/>
          <p:nvPr/>
        </p:nvSpPr>
        <p:spPr>
          <a:xfrm>
            <a:off x="3044650" y="2977552"/>
            <a:ext cx="351000" cy="245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pic>
        <p:nvPicPr>
          <p:cNvPr descr="Image result for face detection crowd" id="2290" name="Google Shape;2290;p38"/>
          <p:cNvPicPr preferRelativeResize="0"/>
          <p:nvPr/>
        </p:nvPicPr>
        <p:blipFill rotWithShape="1">
          <a:blip r:embed="rId3">
            <a:alphaModFix/>
          </a:blip>
          <a:srcRect b="51522" l="70701" r="0" t="11341"/>
          <a:stretch/>
        </p:blipFill>
        <p:spPr>
          <a:xfrm>
            <a:off x="4390974" y="3156579"/>
            <a:ext cx="305126" cy="1433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1" name="Google Shape;2291;p38"/>
          <p:cNvCxnSpPr>
            <a:endCxn id="2285" idx="1"/>
          </p:cNvCxnSpPr>
          <p:nvPr/>
        </p:nvCxnSpPr>
        <p:spPr>
          <a:xfrm flipH="1" rot="10800000">
            <a:off x="3806574" y="2722314"/>
            <a:ext cx="5844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2" name="Google Shape;2292;p38"/>
          <p:cNvCxnSpPr>
            <a:stCxn id="2257" idx="0"/>
            <a:endCxn id="2275" idx="1"/>
          </p:cNvCxnSpPr>
          <p:nvPr/>
        </p:nvCxnSpPr>
        <p:spPr>
          <a:xfrm flipH="1" rot="10800000">
            <a:off x="3544302" y="1331260"/>
            <a:ext cx="84660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3" name="Google Shape;2293;p38"/>
          <p:cNvCxnSpPr>
            <a:stCxn id="2257" idx="0"/>
            <a:endCxn id="2274" idx="1"/>
          </p:cNvCxnSpPr>
          <p:nvPr/>
        </p:nvCxnSpPr>
        <p:spPr>
          <a:xfrm flipH="1" rot="10800000">
            <a:off x="3544302" y="1556860"/>
            <a:ext cx="8184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38"/>
          <p:cNvCxnSpPr>
            <a:stCxn id="2257" idx="0"/>
            <a:endCxn id="2279" idx="1"/>
          </p:cNvCxnSpPr>
          <p:nvPr/>
        </p:nvCxnSpPr>
        <p:spPr>
          <a:xfrm>
            <a:off x="3544302" y="1858660"/>
            <a:ext cx="846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5" name="Google Shape;2295;p38"/>
          <p:cNvCxnSpPr>
            <a:stCxn id="2257" idx="0"/>
            <a:endCxn id="2278" idx="1"/>
          </p:cNvCxnSpPr>
          <p:nvPr/>
        </p:nvCxnSpPr>
        <p:spPr>
          <a:xfrm>
            <a:off x="3544302" y="1858660"/>
            <a:ext cx="846600" cy="2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6" name="Google Shape;2296;p38"/>
          <p:cNvCxnSpPr>
            <a:stCxn id="2257" idx="0"/>
            <a:endCxn id="2277" idx="1"/>
          </p:cNvCxnSpPr>
          <p:nvPr/>
        </p:nvCxnSpPr>
        <p:spPr>
          <a:xfrm>
            <a:off x="3544302" y="1858660"/>
            <a:ext cx="8184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39"/>
          <p:cNvSpPr/>
          <p:nvPr/>
        </p:nvSpPr>
        <p:spPr>
          <a:xfrm>
            <a:off x="7269575" y="2320688"/>
            <a:ext cx="890400" cy="208800"/>
          </a:xfrm>
          <a:prstGeom prst="wedgeRoundRectCallout">
            <a:avLst>
              <a:gd fmla="val -20910" name="adj1"/>
              <a:gd fmla="val 8225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Run K8s Job </a:t>
            </a:r>
            <a:endParaRPr/>
          </a:p>
        </p:txBody>
      </p:sp>
      <p:sp>
        <p:nvSpPr>
          <p:cNvPr id="2302" name="Google Shape;2302;p39"/>
          <p:cNvSpPr txBox="1"/>
          <p:nvPr>
            <p:ph idx="4294967295" type="ctrTitle"/>
          </p:nvPr>
        </p:nvSpPr>
        <p:spPr>
          <a:xfrm>
            <a:off x="1715238" y="2433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Architecture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2303" name="Google Shape;2303;p39"/>
          <p:cNvSpPr/>
          <p:nvPr/>
        </p:nvSpPr>
        <p:spPr>
          <a:xfrm>
            <a:off x="372800" y="2335162"/>
            <a:ext cx="804300" cy="5895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Client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04" name="Google Shape;2304;p39"/>
          <p:cNvSpPr/>
          <p:nvPr/>
        </p:nvSpPr>
        <p:spPr>
          <a:xfrm>
            <a:off x="2740500" y="3364481"/>
            <a:ext cx="13887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Algorithm Queue face detection</a:t>
            </a:r>
            <a:endParaRPr sz="1000"/>
          </a:p>
        </p:txBody>
      </p:sp>
      <p:sp>
        <p:nvSpPr>
          <p:cNvPr id="2305" name="Google Shape;2305;p39"/>
          <p:cNvSpPr/>
          <p:nvPr/>
        </p:nvSpPr>
        <p:spPr>
          <a:xfrm>
            <a:off x="2774900" y="3971036"/>
            <a:ext cx="1293000" cy="62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06" name="Google Shape;2306;p39"/>
          <p:cNvSpPr txBox="1"/>
          <p:nvPr/>
        </p:nvSpPr>
        <p:spPr>
          <a:xfrm>
            <a:off x="2774894" y="4040479"/>
            <a:ext cx="825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Worker</a:t>
            </a:r>
            <a:endParaRPr sz="1000"/>
          </a:p>
        </p:txBody>
      </p:sp>
      <p:sp>
        <p:nvSpPr>
          <p:cNvPr id="2307" name="Google Shape;2307;p39"/>
          <p:cNvSpPr/>
          <p:nvPr/>
        </p:nvSpPr>
        <p:spPr>
          <a:xfrm>
            <a:off x="2955495" y="4318815"/>
            <a:ext cx="1022700" cy="20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face detection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Algorithm </a:t>
            </a:r>
            <a:endParaRPr sz="800"/>
          </a:p>
        </p:txBody>
      </p:sp>
      <p:sp>
        <p:nvSpPr>
          <p:cNvPr id="2308" name="Google Shape;2308;p39"/>
          <p:cNvSpPr/>
          <p:nvPr/>
        </p:nvSpPr>
        <p:spPr>
          <a:xfrm>
            <a:off x="4950525" y="1583906"/>
            <a:ext cx="13887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Executer</a:t>
            </a:r>
            <a:endParaRPr sz="1000"/>
          </a:p>
        </p:txBody>
      </p:sp>
      <p:sp>
        <p:nvSpPr>
          <p:cNvPr id="2309" name="Google Shape;2309;p39"/>
          <p:cNvSpPr/>
          <p:nvPr/>
        </p:nvSpPr>
        <p:spPr>
          <a:xfrm>
            <a:off x="7907975" y="1050769"/>
            <a:ext cx="902700" cy="4800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Kubernetes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10" name="Google Shape;2310;p39"/>
          <p:cNvSpPr/>
          <p:nvPr/>
        </p:nvSpPr>
        <p:spPr>
          <a:xfrm>
            <a:off x="4733275" y="3364406"/>
            <a:ext cx="14946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Algorithm Queue classification</a:t>
            </a:r>
            <a:endParaRPr sz="1000"/>
          </a:p>
        </p:txBody>
      </p:sp>
      <p:sp>
        <p:nvSpPr>
          <p:cNvPr id="2311" name="Google Shape;2311;p39"/>
          <p:cNvSpPr/>
          <p:nvPr/>
        </p:nvSpPr>
        <p:spPr>
          <a:xfrm>
            <a:off x="4680435" y="3982171"/>
            <a:ext cx="1577100" cy="57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12" name="Google Shape;2312;p39"/>
          <p:cNvSpPr txBox="1"/>
          <p:nvPr/>
        </p:nvSpPr>
        <p:spPr>
          <a:xfrm>
            <a:off x="4674106" y="4047519"/>
            <a:ext cx="8904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Worker</a:t>
            </a:r>
            <a:endParaRPr sz="1000"/>
          </a:p>
        </p:txBody>
      </p:sp>
      <p:sp>
        <p:nvSpPr>
          <p:cNvPr id="2313" name="Google Shape;2313;p39"/>
          <p:cNvSpPr/>
          <p:nvPr/>
        </p:nvSpPr>
        <p:spPr>
          <a:xfrm>
            <a:off x="4875326" y="4305645"/>
            <a:ext cx="1103700" cy="19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Classification</a:t>
            </a:r>
            <a:r>
              <a:rPr lang="en" sz="800"/>
              <a:t> Algorithm </a:t>
            </a:r>
            <a:endParaRPr sz="800"/>
          </a:p>
        </p:txBody>
      </p:sp>
      <p:sp>
        <p:nvSpPr>
          <p:cNvPr id="2314" name="Google Shape;2314;p39"/>
          <p:cNvSpPr txBox="1"/>
          <p:nvPr/>
        </p:nvSpPr>
        <p:spPr>
          <a:xfrm>
            <a:off x="5650563" y="3909031"/>
            <a:ext cx="711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x100</a:t>
            </a:r>
            <a:endParaRPr sz="800"/>
          </a:p>
        </p:txBody>
      </p:sp>
      <p:cxnSp>
        <p:nvCxnSpPr>
          <p:cNvPr id="2315" name="Google Shape;2315;p39"/>
          <p:cNvCxnSpPr>
            <a:stCxn id="2304" idx="2"/>
            <a:endCxn id="2305" idx="0"/>
          </p:cNvCxnSpPr>
          <p:nvPr/>
        </p:nvCxnSpPr>
        <p:spPr>
          <a:xfrm flipH="1">
            <a:off x="3421350" y="3665381"/>
            <a:ext cx="13500" cy="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6" name="Google Shape;2316;p39"/>
          <p:cNvCxnSpPr>
            <a:stCxn id="2310" idx="2"/>
            <a:endCxn id="2311" idx="0"/>
          </p:cNvCxnSpPr>
          <p:nvPr/>
        </p:nvCxnSpPr>
        <p:spPr>
          <a:xfrm flipH="1">
            <a:off x="5468875" y="3665306"/>
            <a:ext cx="117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7" name="Google Shape;2317;p39"/>
          <p:cNvSpPr/>
          <p:nvPr/>
        </p:nvSpPr>
        <p:spPr>
          <a:xfrm>
            <a:off x="2793475" y="1583906"/>
            <a:ext cx="13887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Manager</a:t>
            </a:r>
            <a:endParaRPr sz="1000"/>
          </a:p>
        </p:txBody>
      </p:sp>
      <p:cxnSp>
        <p:nvCxnSpPr>
          <p:cNvPr id="2318" name="Google Shape;2318;p39"/>
          <p:cNvCxnSpPr>
            <a:stCxn id="2317" idx="1"/>
            <a:endCxn id="2317" idx="2"/>
          </p:cNvCxnSpPr>
          <p:nvPr/>
        </p:nvCxnSpPr>
        <p:spPr>
          <a:xfrm>
            <a:off x="2793475" y="1734356"/>
            <a:ext cx="694500" cy="150600"/>
          </a:xfrm>
          <a:prstGeom prst="bentConnector4">
            <a:avLst>
              <a:gd fmla="val -34287" name="adj1"/>
              <a:gd fmla="val 2185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9" name="Google Shape;2319;p39"/>
          <p:cNvSpPr txBox="1"/>
          <p:nvPr/>
        </p:nvSpPr>
        <p:spPr>
          <a:xfrm>
            <a:off x="2722464" y="1893541"/>
            <a:ext cx="630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Interval</a:t>
            </a:r>
            <a:endParaRPr sz="800">
              <a:solidFill>
                <a:srgbClr val="434343"/>
              </a:solidFill>
            </a:endParaRPr>
          </a:p>
        </p:txBody>
      </p:sp>
      <p:cxnSp>
        <p:nvCxnSpPr>
          <p:cNvPr id="2320" name="Google Shape;2320;p39"/>
          <p:cNvCxnSpPr>
            <a:stCxn id="2317" idx="0"/>
            <a:endCxn id="2309" idx="1"/>
          </p:cNvCxnSpPr>
          <p:nvPr/>
        </p:nvCxnSpPr>
        <p:spPr>
          <a:xfrm rot="-5400000">
            <a:off x="5551375" y="-772744"/>
            <a:ext cx="293100" cy="442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39"/>
          <p:cNvCxnSpPr>
            <a:stCxn id="2317" idx="3"/>
            <a:endCxn id="2308" idx="1"/>
          </p:cNvCxnSpPr>
          <p:nvPr/>
        </p:nvCxnSpPr>
        <p:spPr>
          <a:xfrm>
            <a:off x="4182175" y="1734356"/>
            <a:ext cx="7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2" name="Google Shape;2322;p39"/>
          <p:cNvCxnSpPr>
            <a:stCxn id="2308" idx="2"/>
            <a:endCxn id="2309" idx="2"/>
          </p:cNvCxnSpPr>
          <p:nvPr/>
        </p:nvCxnSpPr>
        <p:spPr>
          <a:xfrm rot="-5400000">
            <a:off x="6825075" y="350606"/>
            <a:ext cx="354000" cy="2714400"/>
          </a:xfrm>
          <a:prstGeom prst="bentConnector3">
            <a:avLst>
              <a:gd fmla="val -504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3" name="Google Shape;2323;p39"/>
          <p:cNvCxnSpPr>
            <a:stCxn id="2309" idx="2"/>
            <a:endCxn id="2311" idx="2"/>
          </p:cNvCxnSpPr>
          <p:nvPr/>
        </p:nvCxnSpPr>
        <p:spPr>
          <a:xfrm rot="5400000">
            <a:off x="5399225" y="1600669"/>
            <a:ext cx="3030000" cy="2890200"/>
          </a:xfrm>
          <a:prstGeom prst="bentConnector3">
            <a:avLst>
              <a:gd fmla="val 1058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4" name="Google Shape;2324;p39"/>
          <p:cNvCxnSpPr>
            <a:stCxn id="2309" idx="2"/>
            <a:endCxn id="2305" idx="2"/>
          </p:cNvCxnSpPr>
          <p:nvPr/>
        </p:nvCxnSpPr>
        <p:spPr>
          <a:xfrm rot="5400000">
            <a:off x="4358975" y="593119"/>
            <a:ext cx="3062700" cy="4938000"/>
          </a:xfrm>
          <a:prstGeom prst="bentConnector3">
            <a:avLst>
              <a:gd fmla="val 1058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5" name="Google Shape;2325;p39"/>
          <p:cNvSpPr/>
          <p:nvPr/>
        </p:nvSpPr>
        <p:spPr>
          <a:xfrm>
            <a:off x="2885913" y="2482041"/>
            <a:ext cx="13887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Pipeline Driver Queue</a:t>
            </a:r>
            <a:endParaRPr sz="1000"/>
          </a:p>
        </p:txBody>
      </p:sp>
      <p:sp>
        <p:nvSpPr>
          <p:cNvPr id="2326" name="Google Shape;2326;p39"/>
          <p:cNvSpPr/>
          <p:nvPr/>
        </p:nvSpPr>
        <p:spPr>
          <a:xfrm>
            <a:off x="4786375" y="2474156"/>
            <a:ext cx="13887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Pipeline Driver Instance</a:t>
            </a:r>
            <a:endParaRPr sz="1000"/>
          </a:p>
        </p:txBody>
      </p:sp>
      <p:cxnSp>
        <p:nvCxnSpPr>
          <p:cNvPr id="2327" name="Google Shape;2327;p39"/>
          <p:cNvCxnSpPr>
            <a:stCxn id="2328" idx="3"/>
            <a:endCxn id="2325" idx="1"/>
          </p:cNvCxnSpPr>
          <p:nvPr/>
        </p:nvCxnSpPr>
        <p:spPr>
          <a:xfrm>
            <a:off x="2345663" y="2631450"/>
            <a:ext cx="540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9" name="Google Shape;2329;p39"/>
          <p:cNvCxnSpPr>
            <a:stCxn id="2326" idx="2"/>
            <a:endCxn id="2304" idx="0"/>
          </p:cNvCxnSpPr>
          <p:nvPr/>
        </p:nvCxnSpPr>
        <p:spPr>
          <a:xfrm rot="5400000">
            <a:off x="4162975" y="2046806"/>
            <a:ext cx="589500" cy="204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0" name="Google Shape;2330;p39"/>
          <p:cNvCxnSpPr>
            <a:stCxn id="2326" idx="2"/>
            <a:endCxn id="2310" idx="0"/>
          </p:cNvCxnSpPr>
          <p:nvPr/>
        </p:nvCxnSpPr>
        <p:spPr>
          <a:xfrm flipH="1" rot="-5400000">
            <a:off x="5186275" y="3069506"/>
            <a:ext cx="5895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1" name="Google Shape;2331;p39"/>
          <p:cNvCxnSpPr>
            <a:stCxn id="2309" idx="2"/>
            <a:endCxn id="2326" idx="3"/>
          </p:cNvCxnSpPr>
          <p:nvPr/>
        </p:nvCxnSpPr>
        <p:spPr>
          <a:xfrm rot="5400000">
            <a:off x="6720275" y="985519"/>
            <a:ext cx="1093800" cy="2184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8" name="Google Shape;2328;p39"/>
          <p:cNvSpPr/>
          <p:nvPr/>
        </p:nvSpPr>
        <p:spPr>
          <a:xfrm>
            <a:off x="1406363" y="2456850"/>
            <a:ext cx="939300" cy="34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Api Server</a:t>
            </a:r>
            <a:endParaRPr sz="1000"/>
          </a:p>
        </p:txBody>
      </p:sp>
      <p:cxnSp>
        <p:nvCxnSpPr>
          <p:cNvPr id="2332" name="Google Shape;2332;p39"/>
          <p:cNvCxnSpPr>
            <a:stCxn id="2303" idx="6"/>
            <a:endCxn id="2328" idx="1"/>
          </p:cNvCxnSpPr>
          <p:nvPr/>
        </p:nvCxnSpPr>
        <p:spPr>
          <a:xfrm>
            <a:off x="1177100" y="2629912"/>
            <a:ext cx="229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3" name="Google Shape;2333;p39"/>
          <p:cNvCxnSpPr>
            <a:stCxn id="2325" idx="3"/>
            <a:endCxn id="2326" idx="1"/>
          </p:cNvCxnSpPr>
          <p:nvPr/>
        </p:nvCxnSpPr>
        <p:spPr>
          <a:xfrm flipH="1" rot="10800000">
            <a:off x="4274613" y="2624691"/>
            <a:ext cx="5118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4" name="Google Shape;2334;p39"/>
          <p:cNvCxnSpPr>
            <a:stCxn id="2326" idx="2"/>
            <a:endCxn id="2335" idx="0"/>
          </p:cNvCxnSpPr>
          <p:nvPr/>
        </p:nvCxnSpPr>
        <p:spPr>
          <a:xfrm flipH="1" rot="-5400000">
            <a:off x="6175675" y="2080106"/>
            <a:ext cx="589500" cy="1979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5" name="Google Shape;2335;p39"/>
          <p:cNvSpPr/>
          <p:nvPr/>
        </p:nvSpPr>
        <p:spPr>
          <a:xfrm>
            <a:off x="6597400" y="3364406"/>
            <a:ext cx="1725300" cy="3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Algorithm Queue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Reduce-images positions</a:t>
            </a:r>
            <a:endParaRPr sz="1000"/>
          </a:p>
        </p:txBody>
      </p:sp>
      <p:sp>
        <p:nvSpPr>
          <p:cNvPr id="2336" name="Google Shape;2336;p39"/>
          <p:cNvSpPr/>
          <p:nvPr/>
        </p:nvSpPr>
        <p:spPr>
          <a:xfrm>
            <a:off x="6786525" y="3913961"/>
            <a:ext cx="1293000" cy="62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37" name="Google Shape;2337;p39"/>
          <p:cNvSpPr txBox="1"/>
          <p:nvPr/>
        </p:nvSpPr>
        <p:spPr>
          <a:xfrm>
            <a:off x="6813494" y="3983329"/>
            <a:ext cx="825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Worker</a:t>
            </a:r>
            <a:endParaRPr sz="1000"/>
          </a:p>
        </p:txBody>
      </p:sp>
      <p:sp>
        <p:nvSpPr>
          <p:cNvPr id="2338" name="Google Shape;2338;p39"/>
          <p:cNvSpPr/>
          <p:nvPr/>
        </p:nvSpPr>
        <p:spPr>
          <a:xfrm>
            <a:off x="6831975" y="4213425"/>
            <a:ext cx="1202100" cy="29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reduce-images -positions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Algorithm </a:t>
            </a:r>
            <a:endParaRPr sz="800"/>
          </a:p>
        </p:txBody>
      </p:sp>
      <p:cxnSp>
        <p:nvCxnSpPr>
          <p:cNvPr id="2339" name="Google Shape;2339;p39"/>
          <p:cNvCxnSpPr>
            <a:stCxn id="2335" idx="2"/>
            <a:endCxn id="2336" idx="0"/>
          </p:cNvCxnSpPr>
          <p:nvPr/>
        </p:nvCxnSpPr>
        <p:spPr>
          <a:xfrm flipH="1">
            <a:off x="7433050" y="3665306"/>
            <a:ext cx="270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0" name="Google Shape;2340;p39"/>
          <p:cNvCxnSpPr>
            <a:stCxn id="2309" idx="2"/>
            <a:endCxn id="2336" idx="2"/>
          </p:cNvCxnSpPr>
          <p:nvPr/>
        </p:nvCxnSpPr>
        <p:spPr>
          <a:xfrm rot="5400000">
            <a:off x="6393275" y="2570419"/>
            <a:ext cx="3005700" cy="926400"/>
          </a:xfrm>
          <a:prstGeom prst="bentConnector3">
            <a:avLst>
              <a:gd fmla="val 1059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1" name="Google Shape;2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400" y="25005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00" y="25005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400" y="29577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0" y="29577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400" y="29577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600" y="37578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875" y="37578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150" y="3739200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913" y="1583904"/>
            <a:ext cx="113156" cy="109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0" name="Google Shape;2350;p39"/>
          <p:cNvCxnSpPr>
            <a:stCxn id="2317" idx="1"/>
            <a:endCxn id="2304" idx="1"/>
          </p:cNvCxnSpPr>
          <p:nvPr/>
        </p:nvCxnSpPr>
        <p:spPr>
          <a:xfrm flipH="1">
            <a:off x="2740375" y="1734356"/>
            <a:ext cx="53100" cy="1780500"/>
          </a:xfrm>
          <a:prstGeom prst="bentConnector3">
            <a:avLst>
              <a:gd fmla="val 5482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1" name="Google Shape;2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976" y="3348185"/>
            <a:ext cx="113156" cy="10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600" y="2887331"/>
            <a:ext cx="142801" cy="1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725" y="2063316"/>
            <a:ext cx="142801" cy="1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2300" y="2439141"/>
            <a:ext cx="142801" cy="1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39"/>
          <p:cNvSpPr/>
          <p:nvPr/>
        </p:nvSpPr>
        <p:spPr>
          <a:xfrm>
            <a:off x="5619750" y="992813"/>
            <a:ext cx="1022700" cy="208800"/>
          </a:xfrm>
          <a:prstGeom prst="wedgeRoundRectCallout">
            <a:avLst>
              <a:gd fmla="val -20910" name="adj1"/>
              <a:gd fmla="val 8225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Get resource data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356" name="Google Shape;2356;p39"/>
          <p:cNvSpPr/>
          <p:nvPr/>
        </p:nvSpPr>
        <p:spPr>
          <a:xfrm>
            <a:off x="6666125" y="1764863"/>
            <a:ext cx="1202100" cy="208800"/>
          </a:xfrm>
          <a:prstGeom prst="wedgeRoundRectCallout">
            <a:avLst>
              <a:gd fmla="val -20910" name="adj1"/>
              <a:gd fmla="val 8225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Generate Job Yam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For each worker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357" name="Google Shape;2357;p39"/>
          <p:cNvSpPr/>
          <p:nvPr/>
        </p:nvSpPr>
        <p:spPr>
          <a:xfrm>
            <a:off x="1353250" y="4141313"/>
            <a:ext cx="1202100" cy="437400"/>
          </a:xfrm>
          <a:prstGeom prst="wedgeRoundRectCallout">
            <a:avLst>
              <a:gd fmla="val 68401" name="adj1"/>
              <a:gd fmla="val 22145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After algorithm ends. wait for timeout and then finish k8s job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28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40"/>
          <p:cNvSpPr txBox="1"/>
          <p:nvPr>
            <p:ph idx="1" type="body"/>
          </p:nvPr>
        </p:nvSpPr>
        <p:spPr>
          <a:xfrm>
            <a:off x="1131750" y="1312800"/>
            <a:ext cx="68805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40"/>
          <p:cNvSpPr txBox="1"/>
          <p:nvPr>
            <p:ph type="title"/>
          </p:nvPr>
        </p:nvSpPr>
        <p:spPr>
          <a:xfrm>
            <a:off x="1715250" y="51348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Our Division</a:t>
            </a:r>
            <a:endParaRPr sz="4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41"/>
          <p:cNvSpPr txBox="1"/>
          <p:nvPr>
            <p:ph idx="4294967295" type="ctrTitle"/>
          </p:nvPr>
        </p:nvSpPr>
        <p:spPr>
          <a:xfrm>
            <a:off x="1715250" y="3420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Architecture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2369" name="Google Shape;2369;p41"/>
          <p:cNvSpPr/>
          <p:nvPr/>
        </p:nvSpPr>
        <p:spPr>
          <a:xfrm>
            <a:off x="118525" y="2341088"/>
            <a:ext cx="804300" cy="58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Client</a:t>
            </a:r>
            <a:endParaRPr sz="1000"/>
          </a:p>
        </p:txBody>
      </p:sp>
      <p:sp>
        <p:nvSpPr>
          <p:cNvPr id="2370" name="Google Shape;2370;p41"/>
          <p:cNvSpPr/>
          <p:nvPr/>
        </p:nvSpPr>
        <p:spPr>
          <a:xfrm>
            <a:off x="2413675" y="3364481"/>
            <a:ext cx="13887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Algorithm Queue face detection</a:t>
            </a:r>
            <a:endParaRPr sz="1000"/>
          </a:p>
        </p:txBody>
      </p:sp>
      <p:grpSp>
        <p:nvGrpSpPr>
          <p:cNvPr id="2371" name="Google Shape;2371;p41"/>
          <p:cNvGrpSpPr/>
          <p:nvPr/>
        </p:nvGrpSpPr>
        <p:grpSpPr>
          <a:xfrm>
            <a:off x="2448069" y="3970963"/>
            <a:ext cx="1292934" cy="622297"/>
            <a:chOff x="2636395" y="2924550"/>
            <a:chExt cx="1075205" cy="849900"/>
          </a:xfrm>
        </p:grpSpPr>
        <p:sp>
          <p:nvSpPr>
            <p:cNvPr id="2372" name="Google Shape;2372;p41"/>
            <p:cNvSpPr/>
            <p:nvPr/>
          </p:nvSpPr>
          <p:spPr>
            <a:xfrm>
              <a:off x="2636400" y="2924550"/>
              <a:ext cx="1075200" cy="849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373" name="Google Shape;2373;p41"/>
            <p:cNvSpPr txBox="1"/>
            <p:nvPr/>
          </p:nvSpPr>
          <p:spPr>
            <a:xfrm>
              <a:off x="2636395" y="3019389"/>
              <a:ext cx="6861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Worker</a:t>
              </a:r>
              <a:endParaRPr sz="1000"/>
            </a:p>
          </p:txBody>
        </p:sp>
        <p:sp>
          <p:nvSpPr>
            <p:cNvPr id="2374" name="Google Shape;2374;p41"/>
            <p:cNvSpPr/>
            <p:nvPr/>
          </p:nvSpPr>
          <p:spPr>
            <a:xfrm>
              <a:off x="2786583" y="3399512"/>
              <a:ext cx="850500" cy="28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</a:rPr>
                <a:t>face detection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Algorithm </a:t>
              </a:r>
              <a:endParaRPr sz="800"/>
            </a:p>
          </p:txBody>
        </p:sp>
      </p:grpSp>
      <p:sp>
        <p:nvSpPr>
          <p:cNvPr id="2375" name="Google Shape;2375;p41"/>
          <p:cNvSpPr/>
          <p:nvPr/>
        </p:nvSpPr>
        <p:spPr>
          <a:xfrm>
            <a:off x="4623700" y="1583906"/>
            <a:ext cx="13887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Executer</a:t>
            </a:r>
            <a:endParaRPr sz="1000"/>
          </a:p>
        </p:txBody>
      </p:sp>
      <p:sp>
        <p:nvSpPr>
          <p:cNvPr id="2376" name="Google Shape;2376;p41"/>
          <p:cNvSpPr/>
          <p:nvPr/>
        </p:nvSpPr>
        <p:spPr>
          <a:xfrm>
            <a:off x="7581150" y="1050769"/>
            <a:ext cx="902700" cy="4800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Kubernetes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77" name="Google Shape;2377;p41"/>
          <p:cNvSpPr/>
          <p:nvPr/>
        </p:nvSpPr>
        <p:spPr>
          <a:xfrm>
            <a:off x="4406450" y="3364406"/>
            <a:ext cx="14946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Algorithm Queue</a:t>
            </a:r>
            <a:r>
              <a:rPr lang="en" sz="1000"/>
              <a:t> classification</a:t>
            </a:r>
            <a:endParaRPr sz="1000"/>
          </a:p>
        </p:txBody>
      </p:sp>
      <p:grpSp>
        <p:nvGrpSpPr>
          <p:cNvPr id="2378" name="Google Shape;2378;p41"/>
          <p:cNvGrpSpPr/>
          <p:nvPr/>
        </p:nvGrpSpPr>
        <p:grpSpPr>
          <a:xfrm>
            <a:off x="4347281" y="3909031"/>
            <a:ext cx="1688341" cy="651936"/>
            <a:chOff x="3869100" y="4950600"/>
            <a:chExt cx="1346150" cy="808152"/>
          </a:xfrm>
        </p:grpSpPr>
        <p:grpSp>
          <p:nvGrpSpPr>
            <p:cNvPr id="2379" name="Google Shape;2379;p41"/>
            <p:cNvGrpSpPr/>
            <p:nvPr/>
          </p:nvGrpSpPr>
          <p:grpSpPr>
            <a:xfrm>
              <a:off x="3869100" y="5041266"/>
              <a:ext cx="1262517" cy="717486"/>
              <a:chOff x="2631526" y="2924525"/>
              <a:chExt cx="1220177" cy="849900"/>
            </a:xfrm>
          </p:grpSpPr>
          <p:sp>
            <p:nvSpPr>
              <p:cNvPr id="2380" name="Google Shape;2380;p41"/>
              <p:cNvSpPr/>
              <p:nvPr/>
            </p:nvSpPr>
            <p:spPr>
              <a:xfrm>
                <a:off x="2636403" y="2924525"/>
                <a:ext cx="1215300" cy="849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2381" name="Google Shape;2381;p41"/>
              <p:cNvSpPr txBox="1"/>
              <p:nvPr/>
            </p:nvSpPr>
            <p:spPr>
              <a:xfrm>
                <a:off x="2631526" y="3020481"/>
                <a:ext cx="686100" cy="2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Worker</a:t>
                </a:r>
                <a:endParaRPr sz="1000"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2786583" y="3399512"/>
                <a:ext cx="850500" cy="285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Classification</a:t>
                </a:r>
                <a:r>
                  <a:rPr lang="en" sz="800"/>
                  <a:t> </a:t>
                </a:r>
                <a:r>
                  <a:rPr lang="en" sz="800"/>
                  <a:t>Algorithm </a:t>
                </a:r>
                <a:endParaRPr sz="800"/>
              </a:p>
            </p:txBody>
          </p:sp>
        </p:grpSp>
        <p:sp>
          <p:nvSpPr>
            <p:cNvPr id="2383" name="Google Shape;2383;p41"/>
            <p:cNvSpPr txBox="1"/>
            <p:nvPr/>
          </p:nvSpPr>
          <p:spPr>
            <a:xfrm>
              <a:off x="4647650" y="4950600"/>
              <a:ext cx="5676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x100</a:t>
              </a:r>
              <a:endParaRPr sz="800"/>
            </a:p>
          </p:txBody>
        </p:sp>
      </p:grpSp>
      <p:cxnSp>
        <p:nvCxnSpPr>
          <p:cNvPr id="2384" name="Google Shape;2384;p41"/>
          <p:cNvCxnSpPr>
            <a:stCxn id="2370" idx="2"/>
            <a:endCxn id="2372" idx="0"/>
          </p:cNvCxnSpPr>
          <p:nvPr/>
        </p:nvCxnSpPr>
        <p:spPr>
          <a:xfrm flipH="1">
            <a:off x="3094525" y="3665381"/>
            <a:ext cx="13500" cy="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5" name="Google Shape;2385;p41"/>
          <p:cNvCxnSpPr>
            <a:stCxn id="2377" idx="2"/>
            <a:endCxn id="2380" idx="0"/>
          </p:cNvCxnSpPr>
          <p:nvPr/>
        </p:nvCxnSpPr>
        <p:spPr>
          <a:xfrm flipH="1">
            <a:off x="5142050" y="3665306"/>
            <a:ext cx="117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86" name="Google Shape;2386;p41"/>
          <p:cNvGrpSpPr/>
          <p:nvPr/>
        </p:nvGrpSpPr>
        <p:grpSpPr>
          <a:xfrm>
            <a:off x="2193625" y="1583906"/>
            <a:ext cx="1661725" cy="503363"/>
            <a:chOff x="2193625" y="2111875"/>
            <a:chExt cx="1661725" cy="671150"/>
          </a:xfrm>
        </p:grpSpPr>
        <p:sp>
          <p:nvSpPr>
            <p:cNvPr id="2387" name="Google Shape;2387;p41"/>
            <p:cNvSpPr/>
            <p:nvPr/>
          </p:nvSpPr>
          <p:spPr>
            <a:xfrm>
              <a:off x="2466650" y="2111875"/>
              <a:ext cx="1388700" cy="401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Resource Manager</a:t>
              </a:r>
              <a:endParaRPr sz="1000"/>
            </a:p>
          </p:txBody>
        </p:sp>
        <p:cxnSp>
          <p:nvCxnSpPr>
            <p:cNvPr id="2388" name="Google Shape;2388;p41"/>
            <p:cNvCxnSpPr>
              <a:stCxn id="2387" idx="1"/>
              <a:endCxn id="2387" idx="2"/>
            </p:cNvCxnSpPr>
            <p:nvPr/>
          </p:nvCxnSpPr>
          <p:spPr>
            <a:xfrm>
              <a:off x="2466650" y="2312425"/>
              <a:ext cx="694500" cy="200400"/>
            </a:xfrm>
            <a:prstGeom prst="bentConnector4">
              <a:avLst>
                <a:gd fmla="val -34287" name="adj1"/>
                <a:gd fmla="val 218572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9" name="Google Shape;2389;p41"/>
            <p:cNvSpPr txBox="1"/>
            <p:nvPr/>
          </p:nvSpPr>
          <p:spPr>
            <a:xfrm>
              <a:off x="2193625" y="2523525"/>
              <a:ext cx="630000" cy="2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Interval</a:t>
              </a:r>
              <a:endParaRPr sz="800"/>
            </a:p>
          </p:txBody>
        </p:sp>
      </p:grpSp>
      <p:cxnSp>
        <p:nvCxnSpPr>
          <p:cNvPr id="2390" name="Google Shape;2390;p41"/>
          <p:cNvCxnSpPr>
            <a:stCxn id="2387" idx="0"/>
            <a:endCxn id="2376" idx="1"/>
          </p:cNvCxnSpPr>
          <p:nvPr/>
        </p:nvCxnSpPr>
        <p:spPr>
          <a:xfrm rot="-5400000">
            <a:off x="5224550" y="-772744"/>
            <a:ext cx="293100" cy="442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1" name="Google Shape;2391;p41"/>
          <p:cNvCxnSpPr>
            <a:stCxn id="2387" idx="3"/>
            <a:endCxn id="2375" idx="1"/>
          </p:cNvCxnSpPr>
          <p:nvPr/>
        </p:nvCxnSpPr>
        <p:spPr>
          <a:xfrm>
            <a:off x="3855350" y="1734319"/>
            <a:ext cx="7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2" name="Google Shape;2392;p41"/>
          <p:cNvSpPr txBox="1"/>
          <p:nvPr/>
        </p:nvSpPr>
        <p:spPr>
          <a:xfrm>
            <a:off x="5049300" y="1112269"/>
            <a:ext cx="1112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Get resource data</a:t>
            </a:r>
            <a:endParaRPr sz="800"/>
          </a:p>
        </p:txBody>
      </p:sp>
      <p:cxnSp>
        <p:nvCxnSpPr>
          <p:cNvPr id="2393" name="Google Shape;2393;p41"/>
          <p:cNvCxnSpPr>
            <a:stCxn id="2375" idx="2"/>
            <a:endCxn id="2376" idx="2"/>
          </p:cNvCxnSpPr>
          <p:nvPr/>
        </p:nvCxnSpPr>
        <p:spPr>
          <a:xfrm rot="-5400000">
            <a:off x="6498250" y="350606"/>
            <a:ext cx="354000" cy="2714400"/>
          </a:xfrm>
          <a:prstGeom prst="bentConnector3">
            <a:avLst>
              <a:gd fmla="val -504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4" name="Google Shape;2394;p41"/>
          <p:cNvSpPr txBox="1"/>
          <p:nvPr/>
        </p:nvSpPr>
        <p:spPr>
          <a:xfrm>
            <a:off x="6012400" y="1884731"/>
            <a:ext cx="1112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Generate Job Yaml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For each worker </a:t>
            </a:r>
            <a:endParaRPr sz="800"/>
          </a:p>
        </p:txBody>
      </p:sp>
      <p:cxnSp>
        <p:nvCxnSpPr>
          <p:cNvPr id="2395" name="Google Shape;2395;p41"/>
          <p:cNvCxnSpPr>
            <a:stCxn id="2376" idx="2"/>
            <a:endCxn id="2380" idx="2"/>
          </p:cNvCxnSpPr>
          <p:nvPr/>
        </p:nvCxnSpPr>
        <p:spPr>
          <a:xfrm rot="5400000">
            <a:off x="5072250" y="1600819"/>
            <a:ext cx="3030300" cy="2890200"/>
          </a:xfrm>
          <a:prstGeom prst="bentConnector3">
            <a:avLst>
              <a:gd fmla="val 1090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6" name="Google Shape;2396;p41"/>
          <p:cNvCxnSpPr>
            <a:stCxn id="2376" idx="2"/>
            <a:endCxn id="2372" idx="2"/>
          </p:cNvCxnSpPr>
          <p:nvPr/>
        </p:nvCxnSpPr>
        <p:spPr>
          <a:xfrm rot="5400000">
            <a:off x="4032300" y="592969"/>
            <a:ext cx="3062400" cy="4938000"/>
          </a:xfrm>
          <a:prstGeom prst="bentConnector3">
            <a:avLst>
              <a:gd fmla="val 11304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7" name="Google Shape;2397;p41"/>
          <p:cNvSpPr txBox="1"/>
          <p:nvPr/>
        </p:nvSpPr>
        <p:spPr>
          <a:xfrm>
            <a:off x="6959375" y="2344331"/>
            <a:ext cx="11124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Run K8s Job </a:t>
            </a:r>
            <a:endParaRPr sz="800"/>
          </a:p>
        </p:txBody>
      </p:sp>
      <p:sp>
        <p:nvSpPr>
          <p:cNvPr id="2398" name="Google Shape;2398;p41"/>
          <p:cNvSpPr/>
          <p:nvPr/>
        </p:nvSpPr>
        <p:spPr>
          <a:xfrm>
            <a:off x="2559088" y="2482041"/>
            <a:ext cx="13887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Pipeline Driver Queue</a:t>
            </a:r>
            <a:endParaRPr sz="1000"/>
          </a:p>
        </p:txBody>
      </p:sp>
      <p:sp>
        <p:nvSpPr>
          <p:cNvPr id="2399" name="Google Shape;2399;p41"/>
          <p:cNvSpPr/>
          <p:nvPr/>
        </p:nvSpPr>
        <p:spPr>
          <a:xfrm>
            <a:off x="4459550" y="2474156"/>
            <a:ext cx="13887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Pipeline Driver Instance</a:t>
            </a:r>
            <a:endParaRPr sz="1000"/>
          </a:p>
        </p:txBody>
      </p:sp>
      <p:cxnSp>
        <p:nvCxnSpPr>
          <p:cNvPr id="2400" name="Google Shape;2400;p41"/>
          <p:cNvCxnSpPr>
            <a:stCxn id="2401" idx="3"/>
            <a:endCxn id="2398" idx="1"/>
          </p:cNvCxnSpPr>
          <p:nvPr/>
        </p:nvCxnSpPr>
        <p:spPr>
          <a:xfrm>
            <a:off x="2172450" y="2631450"/>
            <a:ext cx="386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2" name="Google Shape;2402;p41"/>
          <p:cNvCxnSpPr>
            <a:stCxn id="2399" idx="2"/>
            <a:endCxn id="2370" idx="0"/>
          </p:cNvCxnSpPr>
          <p:nvPr/>
        </p:nvCxnSpPr>
        <p:spPr>
          <a:xfrm rot="5400000">
            <a:off x="3836150" y="2046806"/>
            <a:ext cx="589500" cy="204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41"/>
          <p:cNvCxnSpPr>
            <a:stCxn id="2399" idx="2"/>
            <a:endCxn id="2377" idx="0"/>
          </p:cNvCxnSpPr>
          <p:nvPr/>
        </p:nvCxnSpPr>
        <p:spPr>
          <a:xfrm flipH="1" rot="-5400000">
            <a:off x="4859450" y="3069506"/>
            <a:ext cx="5895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4" name="Google Shape;2404;p41"/>
          <p:cNvCxnSpPr>
            <a:stCxn id="2376" idx="2"/>
            <a:endCxn id="2399" idx="3"/>
          </p:cNvCxnSpPr>
          <p:nvPr/>
        </p:nvCxnSpPr>
        <p:spPr>
          <a:xfrm rot="5400000">
            <a:off x="6393450" y="985519"/>
            <a:ext cx="1093800" cy="2184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1" name="Google Shape;2401;p41"/>
          <p:cNvSpPr/>
          <p:nvPr/>
        </p:nvSpPr>
        <p:spPr>
          <a:xfrm>
            <a:off x="1233150" y="2456850"/>
            <a:ext cx="939300" cy="34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Api Server</a:t>
            </a:r>
            <a:endParaRPr sz="1000"/>
          </a:p>
        </p:txBody>
      </p:sp>
      <p:cxnSp>
        <p:nvCxnSpPr>
          <p:cNvPr id="2405" name="Google Shape;2405;p41"/>
          <p:cNvCxnSpPr>
            <a:stCxn id="2369" idx="6"/>
            <a:endCxn id="2401" idx="1"/>
          </p:cNvCxnSpPr>
          <p:nvPr/>
        </p:nvCxnSpPr>
        <p:spPr>
          <a:xfrm flipH="1" rot="10800000">
            <a:off x="922825" y="2631338"/>
            <a:ext cx="3102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6" name="Google Shape;2406;p41"/>
          <p:cNvCxnSpPr>
            <a:stCxn id="2398" idx="3"/>
            <a:endCxn id="2399" idx="1"/>
          </p:cNvCxnSpPr>
          <p:nvPr/>
        </p:nvCxnSpPr>
        <p:spPr>
          <a:xfrm flipH="1" rot="10800000">
            <a:off x="3947788" y="2624691"/>
            <a:ext cx="5118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7" name="Google Shape;2407;p41"/>
          <p:cNvSpPr txBox="1"/>
          <p:nvPr/>
        </p:nvSpPr>
        <p:spPr>
          <a:xfrm>
            <a:off x="1518200" y="4008956"/>
            <a:ext cx="939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After algorithm ends. w</a:t>
            </a:r>
            <a:r>
              <a:rPr lang="en" sz="800"/>
              <a:t>ait for timeout and then finish k8s job </a:t>
            </a:r>
            <a:endParaRPr sz="800"/>
          </a:p>
        </p:txBody>
      </p:sp>
      <p:cxnSp>
        <p:nvCxnSpPr>
          <p:cNvPr id="2408" name="Google Shape;2408;p41"/>
          <p:cNvCxnSpPr>
            <a:stCxn id="2399" idx="2"/>
            <a:endCxn id="2409" idx="0"/>
          </p:cNvCxnSpPr>
          <p:nvPr/>
        </p:nvCxnSpPr>
        <p:spPr>
          <a:xfrm flipH="1" rot="-5400000">
            <a:off x="5848850" y="2080106"/>
            <a:ext cx="589500" cy="1979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9" name="Google Shape;2409;p41"/>
          <p:cNvSpPr/>
          <p:nvPr/>
        </p:nvSpPr>
        <p:spPr>
          <a:xfrm>
            <a:off x="6325850" y="3364406"/>
            <a:ext cx="16146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Algorithm Queue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Reduce-images positions</a:t>
            </a:r>
            <a:endParaRPr sz="1000"/>
          </a:p>
        </p:txBody>
      </p:sp>
      <p:grpSp>
        <p:nvGrpSpPr>
          <p:cNvPr id="2410" name="Google Shape;2410;p41"/>
          <p:cNvGrpSpPr/>
          <p:nvPr/>
        </p:nvGrpSpPr>
        <p:grpSpPr>
          <a:xfrm>
            <a:off x="6486669" y="3913813"/>
            <a:ext cx="1292950" cy="622297"/>
            <a:chOff x="2636395" y="2924550"/>
            <a:chExt cx="1075218" cy="849900"/>
          </a:xfrm>
        </p:grpSpPr>
        <p:sp>
          <p:nvSpPr>
            <p:cNvPr id="2411" name="Google Shape;2411;p41"/>
            <p:cNvSpPr/>
            <p:nvPr/>
          </p:nvSpPr>
          <p:spPr>
            <a:xfrm>
              <a:off x="2636400" y="2924550"/>
              <a:ext cx="1075200" cy="849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412" name="Google Shape;2412;p41"/>
            <p:cNvSpPr txBox="1"/>
            <p:nvPr/>
          </p:nvSpPr>
          <p:spPr>
            <a:xfrm>
              <a:off x="2636395" y="3019389"/>
              <a:ext cx="6861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Worker</a:t>
              </a:r>
              <a:endParaRPr sz="1000"/>
            </a:p>
          </p:txBody>
        </p:sp>
        <p:sp>
          <p:nvSpPr>
            <p:cNvPr id="2413" name="Google Shape;2413;p41"/>
            <p:cNvSpPr/>
            <p:nvPr/>
          </p:nvSpPr>
          <p:spPr>
            <a:xfrm>
              <a:off x="2712013" y="3333631"/>
              <a:ext cx="999600" cy="40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reduce-images -positions</a:t>
              </a:r>
              <a:endParaRPr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Algorithm </a:t>
              </a:r>
              <a:endParaRPr sz="800"/>
            </a:p>
          </p:txBody>
        </p:sp>
      </p:grpSp>
      <p:cxnSp>
        <p:nvCxnSpPr>
          <p:cNvPr id="2414" name="Google Shape;2414;p41"/>
          <p:cNvCxnSpPr>
            <a:stCxn id="2409" idx="2"/>
            <a:endCxn id="2411" idx="0"/>
          </p:cNvCxnSpPr>
          <p:nvPr/>
        </p:nvCxnSpPr>
        <p:spPr>
          <a:xfrm>
            <a:off x="7133150" y="3665306"/>
            <a:ext cx="0" cy="2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5" name="Google Shape;2415;p41"/>
          <p:cNvCxnSpPr>
            <a:stCxn id="2376" idx="2"/>
            <a:endCxn id="2411" idx="2"/>
          </p:cNvCxnSpPr>
          <p:nvPr/>
        </p:nvCxnSpPr>
        <p:spPr>
          <a:xfrm rot="5400000">
            <a:off x="6080100" y="2583769"/>
            <a:ext cx="3005400" cy="899400"/>
          </a:xfrm>
          <a:prstGeom prst="bentConnector3">
            <a:avLst>
              <a:gd fmla="val 1059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6" name="Google Shape;2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575" y="25005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375" y="25005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575" y="29577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175" y="29577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575" y="29577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775" y="37578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050" y="3757875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325" y="3739200"/>
            <a:ext cx="113156" cy="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088" y="1583904"/>
            <a:ext cx="113156" cy="109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5" name="Google Shape;2425;p41"/>
          <p:cNvCxnSpPr>
            <a:stCxn id="2387" idx="1"/>
            <a:endCxn id="2370" idx="1"/>
          </p:cNvCxnSpPr>
          <p:nvPr/>
        </p:nvCxnSpPr>
        <p:spPr>
          <a:xfrm flipH="1">
            <a:off x="2413550" y="1734319"/>
            <a:ext cx="53100" cy="1780500"/>
          </a:xfrm>
          <a:prstGeom prst="bentConnector3">
            <a:avLst>
              <a:gd fmla="val 23730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6" name="Google Shape;24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151" y="3348185"/>
            <a:ext cx="113156" cy="10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2887331"/>
            <a:ext cx="142801" cy="1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900" y="2063316"/>
            <a:ext cx="142801" cy="1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475" y="2439141"/>
            <a:ext cx="142801" cy="1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8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4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About us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6"/>
          <p:cNvSpPr txBox="1"/>
          <p:nvPr>
            <p:ph idx="4294967295" type="ctrTitle"/>
          </p:nvPr>
        </p:nvSpPr>
        <p:spPr>
          <a:xfrm>
            <a:off x="1715250" y="6849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The Core team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1831" name="Google Shape;1831;p16"/>
          <p:cNvSpPr txBox="1"/>
          <p:nvPr>
            <p:ph idx="4294967295" type="body"/>
          </p:nvPr>
        </p:nvSpPr>
        <p:spPr>
          <a:xfrm>
            <a:off x="371775" y="2799281"/>
            <a:ext cx="247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MAty Zissermam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 (Team Leader &amp; Software Developer )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832" name="Google Shape;18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50" y="1602713"/>
            <a:ext cx="1227300" cy="122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3" name="Google Shape;18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9025" y="1620038"/>
            <a:ext cx="1192500" cy="119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4" name="Google Shape;18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525" y="1620038"/>
            <a:ext cx="1192500" cy="119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5" name="Google Shape;183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7850" y="1772063"/>
            <a:ext cx="1184701" cy="8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16"/>
          <p:cNvSpPr txBox="1"/>
          <p:nvPr>
            <p:ph idx="4294967295" type="body"/>
          </p:nvPr>
        </p:nvSpPr>
        <p:spPr>
          <a:xfrm>
            <a:off x="2699478" y="2731594"/>
            <a:ext cx="1717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Yehiyam livne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 (Software Developer)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37" name="Google Shape;1837;p16"/>
          <p:cNvSpPr txBox="1"/>
          <p:nvPr>
            <p:ph idx="4294967295" type="body"/>
          </p:nvPr>
        </p:nvSpPr>
        <p:spPr>
          <a:xfrm>
            <a:off x="4793175" y="2715563"/>
            <a:ext cx="15795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Nassi Harel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  (Software Developer) </a:t>
            </a:r>
            <a:endParaRPr b="1" sz="1400">
              <a:solidFill>
                <a:srgbClr val="434343"/>
              </a:solidFill>
            </a:endParaRPr>
          </a:p>
        </p:txBody>
      </p:sp>
      <p:sp>
        <p:nvSpPr>
          <p:cNvPr id="1838" name="Google Shape;1838;p16"/>
          <p:cNvSpPr txBox="1"/>
          <p:nvPr>
            <p:ph idx="4294967295" type="body"/>
          </p:nvPr>
        </p:nvSpPr>
        <p:spPr>
          <a:xfrm>
            <a:off x="6877750" y="2711531"/>
            <a:ext cx="1531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Tal Bahallol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 (Software Developer)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839" name="Google Shape;1839;p16"/>
          <p:cNvPicPr preferRelativeResize="0"/>
          <p:nvPr/>
        </p:nvPicPr>
        <p:blipFill rotWithShape="1">
          <a:blip r:embed="rId7">
            <a:alphaModFix/>
          </a:blip>
          <a:srcRect b="0" l="21682" r="21676" t="0"/>
          <a:stretch/>
        </p:blipFill>
        <p:spPr>
          <a:xfrm>
            <a:off x="1715250" y="3305981"/>
            <a:ext cx="1227300" cy="122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40" name="Google Shape;1840;p16"/>
          <p:cNvPicPr preferRelativeResize="0"/>
          <p:nvPr/>
        </p:nvPicPr>
        <p:blipFill rotWithShape="1">
          <a:blip r:embed="rId8">
            <a:alphaModFix/>
          </a:blip>
          <a:srcRect b="0" l="12502" r="12495" t="0"/>
          <a:stretch/>
        </p:blipFill>
        <p:spPr>
          <a:xfrm>
            <a:off x="3784450" y="3305981"/>
            <a:ext cx="1227300" cy="122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41" name="Google Shape;1841;p16"/>
          <p:cNvPicPr preferRelativeResize="0"/>
          <p:nvPr/>
        </p:nvPicPr>
        <p:blipFill rotWithShape="1">
          <a:blip r:embed="rId9">
            <a:alphaModFix/>
          </a:blip>
          <a:srcRect b="0" l="12502" r="12495" t="0"/>
          <a:stretch/>
        </p:blipFill>
        <p:spPr>
          <a:xfrm>
            <a:off x="5929850" y="3301950"/>
            <a:ext cx="1227300" cy="122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2" name="Google Shape;1842;p16"/>
          <p:cNvSpPr txBox="1"/>
          <p:nvPr>
            <p:ph idx="4294967295" type="body"/>
          </p:nvPr>
        </p:nvSpPr>
        <p:spPr>
          <a:xfrm>
            <a:off x="2146650" y="4454775"/>
            <a:ext cx="773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Eli Maor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(Devops)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3" name="Google Shape;1843;p16"/>
          <p:cNvSpPr txBox="1"/>
          <p:nvPr>
            <p:ph idx="4294967295" type="body"/>
          </p:nvPr>
        </p:nvSpPr>
        <p:spPr>
          <a:xfrm>
            <a:off x="3852850" y="4487550"/>
            <a:ext cx="1415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Eytan Godensky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(Testing)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4" name="Google Shape;1844;p16"/>
          <p:cNvSpPr txBox="1"/>
          <p:nvPr>
            <p:ph idx="4294967295" type="body"/>
          </p:nvPr>
        </p:nvSpPr>
        <p:spPr>
          <a:xfrm>
            <a:off x="5921100" y="4454775"/>
            <a:ext cx="1590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Ronen Kroitoro </a:t>
            </a:r>
            <a:endParaRPr b="1" sz="1600"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Amatic SC"/>
                <a:ea typeface="Amatic SC"/>
                <a:cs typeface="Amatic SC"/>
                <a:sym typeface="Amatic SC"/>
              </a:rPr>
              <a:t>(System Management)</a:t>
            </a:r>
            <a:endParaRPr b="1"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7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8"/>
          <p:cNvSpPr txBox="1"/>
          <p:nvPr>
            <p:ph idx="1" type="body"/>
          </p:nvPr>
        </p:nvSpPr>
        <p:spPr>
          <a:xfrm>
            <a:off x="1832400" y="2386538"/>
            <a:ext cx="5479200" cy="16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Hkube is an open source  framework  that allows developers focus only on </a:t>
            </a:r>
            <a:r>
              <a:rPr lang="en">
                <a:solidFill>
                  <a:srgbClr val="3C78D8"/>
                </a:solidFill>
              </a:rPr>
              <a:t>writing algorithms. 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</a:t>
            </a:r>
            <a:r>
              <a:rPr lang="en">
                <a:solidFill>
                  <a:srgbClr val="3C78D8"/>
                </a:solidFill>
              </a:rPr>
              <a:t> We will do the rest… 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55" name="Google Shape;1855;p18"/>
          <p:cNvSpPr txBox="1"/>
          <p:nvPr/>
        </p:nvSpPr>
        <p:spPr>
          <a:xfrm>
            <a:off x="1537650" y="1091869"/>
            <a:ext cx="60687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3C78D8"/>
                </a:solidFill>
                <a:latin typeface="Merriweather"/>
                <a:ea typeface="Merriweather"/>
                <a:cs typeface="Merriweather"/>
                <a:sym typeface="Merriweather"/>
              </a:rPr>
              <a:t>Hkube for algorithms is like </a:t>
            </a:r>
            <a:endParaRPr i="1" sz="2200">
              <a:solidFill>
                <a:srgbClr val="3C78D8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3C78D8"/>
                </a:solidFill>
                <a:latin typeface="Merriweather"/>
                <a:ea typeface="Merriweather"/>
                <a:cs typeface="Merriweather"/>
                <a:sym typeface="Merriweather"/>
              </a:rPr>
              <a:t>Kubernetes to dockers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9"/>
          <p:cNvSpPr/>
          <p:nvPr/>
        </p:nvSpPr>
        <p:spPr>
          <a:xfrm>
            <a:off x="774150" y="1635525"/>
            <a:ext cx="7231500" cy="286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9"/>
          <p:cNvSpPr/>
          <p:nvPr/>
        </p:nvSpPr>
        <p:spPr>
          <a:xfrm>
            <a:off x="6331200" y="2327175"/>
            <a:ext cx="1502400" cy="1019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9"/>
          <p:cNvSpPr txBox="1"/>
          <p:nvPr>
            <p:ph idx="4294967295" type="ctrTitle"/>
          </p:nvPr>
        </p:nvSpPr>
        <p:spPr>
          <a:xfrm>
            <a:off x="1715250" y="4563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Legend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1370375" y="2742975"/>
            <a:ext cx="1047300" cy="56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9"/>
          <p:cNvSpPr/>
          <p:nvPr/>
        </p:nvSpPr>
        <p:spPr>
          <a:xfrm>
            <a:off x="4136650" y="2043750"/>
            <a:ext cx="1047300" cy="56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9"/>
          <p:cNvSpPr/>
          <p:nvPr/>
        </p:nvSpPr>
        <p:spPr>
          <a:xfrm>
            <a:off x="4136650" y="2731819"/>
            <a:ext cx="1047300" cy="56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9"/>
          <p:cNvSpPr/>
          <p:nvPr/>
        </p:nvSpPr>
        <p:spPr>
          <a:xfrm>
            <a:off x="6686250" y="2731819"/>
            <a:ext cx="1047300" cy="56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9"/>
          <p:cNvSpPr/>
          <p:nvPr/>
        </p:nvSpPr>
        <p:spPr>
          <a:xfrm>
            <a:off x="4136650" y="3419888"/>
            <a:ext cx="1047300" cy="56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8" name="Google Shape;1868;p19"/>
          <p:cNvCxnSpPr>
            <a:stCxn id="1863" idx="3"/>
            <a:endCxn id="1864" idx="1"/>
          </p:cNvCxnSpPr>
          <p:nvPr/>
        </p:nvCxnSpPr>
        <p:spPr>
          <a:xfrm flipH="1" rot="10800000">
            <a:off x="2417675" y="2327175"/>
            <a:ext cx="1719000" cy="6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19"/>
          <p:cNvCxnSpPr>
            <a:endCxn id="1865" idx="1"/>
          </p:cNvCxnSpPr>
          <p:nvPr/>
        </p:nvCxnSpPr>
        <p:spPr>
          <a:xfrm flipH="1" rot="10800000">
            <a:off x="2417650" y="3015319"/>
            <a:ext cx="17190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19"/>
          <p:cNvCxnSpPr>
            <a:stCxn id="1863" idx="3"/>
            <a:endCxn id="1867" idx="1"/>
          </p:cNvCxnSpPr>
          <p:nvPr/>
        </p:nvCxnSpPr>
        <p:spPr>
          <a:xfrm>
            <a:off x="2417675" y="3026475"/>
            <a:ext cx="1719000" cy="6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19"/>
          <p:cNvCxnSpPr>
            <a:stCxn id="1864" idx="3"/>
            <a:endCxn id="1866" idx="1"/>
          </p:cNvCxnSpPr>
          <p:nvPr/>
        </p:nvCxnSpPr>
        <p:spPr>
          <a:xfrm>
            <a:off x="5183950" y="2327250"/>
            <a:ext cx="15024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19"/>
          <p:cNvCxnSpPr>
            <a:stCxn id="1865" idx="3"/>
            <a:endCxn id="1866" idx="1"/>
          </p:cNvCxnSpPr>
          <p:nvPr/>
        </p:nvCxnSpPr>
        <p:spPr>
          <a:xfrm>
            <a:off x="5183950" y="3015319"/>
            <a:ext cx="15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19"/>
          <p:cNvCxnSpPr>
            <a:stCxn id="1867" idx="3"/>
            <a:endCxn id="1866" idx="1"/>
          </p:cNvCxnSpPr>
          <p:nvPr/>
        </p:nvCxnSpPr>
        <p:spPr>
          <a:xfrm flipH="1" rot="10800000">
            <a:off x="5183950" y="3015188"/>
            <a:ext cx="15024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9"/>
          <p:cNvSpPr/>
          <p:nvPr/>
        </p:nvSpPr>
        <p:spPr>
          <a:xfrm>
            <a:off x="1370375" y="2742975"/>
            <a:ext cx="1047300" cy="5670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9"/>
          <p:cNvSpPr/>
          <p:nvPr/>
        </p:nvSpPr>
        <p:spPr>
          <a:xfrm>
            <a:off x="4136650" y="2043750"/>
            <a:ext cx="1047300" cy="5670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9"/>
          <p:cNvSpPr/>
          <p:nvPr/>
        </p:nvSpPr>
        <p:spPr>
          <a:xfrm>
            <a:off x="4136650" y="2731819"/>
            <a:ext cx="1047300" cy="5670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9"/>
          <p:cNvSpPr/>
          <p:nvPr/>
        </p:nvSpPr>
        <p:spPr>
          <a:xfrm>
            <a:off x="6686250" y="2731819"/>
            <a:ext cx="1047300" cy="5670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9"/>
          <p:cNvSpPr/>
          <p:nvPr/>
        </p:nvSpPr>
        <p:spPr>
          <a:xfrm>
            <a:off x="4136650" y="3419888"/>
            <a:ext cx="1047300" cy="5670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9"/>
          <p:cNvSpPr txBox="1"/>
          <p:nvPr/>
        </p:nvSpPr>
        <p:spPr>
          <a:xfrm>
            <a:off x="1174875" y="2200838"/>
            <a:ext cx="1457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ALgorithm</a:t>
            </a:r>
            <a:endParaRPr sz="2400"/>
          </a:p>
        </p:txBody>
      </p:sp>
      <p:sp>
        <p:nvSpPr>
          <p:cNvPr id="1880" name="Google Shape;1880;p19"/>
          <p:cNvSpPr txBox="1"/>
          <p:nvPr/>
        </p:nvSpPr>
        <p:spPr>
          <a:xfrm>
            <a:off x="3931750" y="1581131"/>
            <a:ext cx="1457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Batch</a:t>
            </a:r>
            <a:endParaRPr sz="2400"/>
          </a:p>
        </p:txBody>
      </p:sp>
      <p:grpSp>
        <p:nvGrpSpPr>
          <p:cNvPr id="1881" name="Google Shape;1881;p19"/>
          <p:cNvGrpSpPr/>
          <p:nvPr/>
        </p:nvGrpSpPr>
        <p:grpSpPr>
          <a:xfrm>
            <a:off x="2417675" y="2327175"/>
            <a:ext cx="4268675" cy="1376213"/>
            <a:chOff x="2417675" y="3560100"/>
            <a:chExt cx="4268675" cy="1834950"/>
          </a:xfrm>
        </p:grpSpPr>
        <p:cxnSp>
          <p:nvCxnSpPr>
            <p:cNvPr id="1882" name="Google Shape;1882;p19"/>
            <p:cNvCxnSpPr>
              <a:endCxn id="1874" idx="3"/>
            </p:cNvCxnSpPr>
            <p:nvPr/>
          </p:nvCxnSpPr>
          <p:spPr>
            <a:xfrm flipH="1">
              <a:off x="2417675" y="3560100"/>
              <a:ext cx="1719000" cy="9324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3" name="Google Shape;1883;p19"/>
            <p:cNvCxnSpPr>
              <a:stCxn id="1874" idx="3"/>
              <a:endCxn id="1876" idx="1"/>
            </p:cNvCxnSpPr>
            <p:nvPr/>
          </p:nvCxnSpPr>
          <p:spPr>
            <a:xfrm flipH="1" rot="10800000">
              <a:off x="2417675" y="4477800"/>
              <a:ext cx="1719000" cy="147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4" name="Google Shape;1884;p19"/>
            <p:cNvCxnSpPr>
              <a:stCxn id="1874" idx="3"/>
              <a:endCxn id="1878" idx="1"/>
            </p:cNvCxnSpPr>
            <p:nvPr/>
          </p:nvCxnSpPr>
          <p:spPr>
            <a:xfrm>
              <a:off x="2417675" y="4492500"/>
              <a:ext cx="1719000" cy="9024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5" name="Google Shape;1885;p19"/>
            <p:cNvCxnSpPr>
              <a:stCxn id="1875" idx="3"/>
              <a:endCxn id="1877" idx="1"/>
            </p:cNvCxnSpPr>
            <p:nvPr/>
          </p:nvCxnSpPr>
          <p:spPr>
            <a:xfrm>
              <a:off x="5183950" y="3560200"/>
              <a:ext cx="1502400" cy="9177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6" name="Google Shape;1886;p19"/>
            <p:cNvCxnSpPr>
              <a:stCxn id="1876" idx="3"/>
              <a:endCxn id="1877" idx="1"/>
            </p:cNvCxnSpPr>
            <p:nvPr/>
          </p:nvCxnSpPr>
          <p:spPr>
            <a:xfrm>
              <a:off x="5183950" y="4477625"/>
              <a:ext cx="1502400" cy="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7" name="Google Shape;1887;p19"/>
            <p:cNvCxnSpPr>
              <a:stCxn id="1878" idx="3"/>
              <a:endCxn id="1877" idx="1"/>
            </p:cNvCxnSpPr>
            <p:nvPr/>
          </p:nvCxnSpPr>
          <p:spPr>
            <a:xfrm flipH="1" rot="10800000">
              <a:off x="5183950" y="4477350"/>
              <a:ext cx="1502400" cy="9177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8" name="Google Shape;1888;p19"/>
          <p:cNvSpPr txBox="1"/>
          <p:nvPr/>
        </p:nvSpPr>
        <p:spPr>
          <a:xfrm>
            <a:off x="1272625" y="1658700"/>
            <a:ext cx="1457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Pipeline</a:t>
            </a:r>
            <a:endParaRPr sz="2400"/>
          </a:p>
        </p:txBody>
      </p:sp>
      <p:sp>
        <p:nvSpPr>
          <p:cNvPr id="1889" name="Google Shape;1889;p19"/>
          <p:cNvSpPr txBox="1"/>
          <p:nvPr/>
        </p:nvSpPr>
        <p:spPr>
          <a:xfrm>
            <a:off x="6331200" y="1859288"/>
            <a:ext cx="1457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Amatic SC"/>
                <a:ea typeface="Amatic SC"/>
                <a:cs typeface="Amatic SC"/>
                <a:sym typeface="Amatic SC"/>
              </a:rPr>
              <a:t>Worker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0"/>
          <p:cNvSpPr/>
          <p:nvPr/>
        </p:nvSpPr>
        <p:spPr>
          <a:xfrm>
            <a:off x="1554675" y="3759544"/>
            <a:ext cx="6363900" cy="5340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Bare</a:t>
            </a:r>
            <a:endParaRPr b="1"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5" name="Google Shape;1895;p20"/>
          <p:cNvSpPr/>
          <p:nvPr/>
        </p:nvSpPr>
        <p:spPr>
          <a:xfrm>
            <a:off x="1554675" y="3225619"/>
            <a:ext cx="6363900" cy="5340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Kubernetes</a:t>
            </a:r>
            <a:endParaRPr b="1"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6" name="Google Shape;1896;p20"/>
          <p:cNvSpPr/>
          <p:nvPr/>
        </p:nvSpPr>
        <p:spPr>
          <a:xfrm>
            <a:off x="1554675" y="1885219"/>
            <a:ext cx="6363900" cy="1340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HKube</a:t>
            </a:r>
            <a:endParaRPr b="1"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7" name="Google Shape;1897;p20"/>
          <p:cNvSpPr/>
          <p:nvPr/>
        </p:nvSpPr>
        <p:spPr>
          <a:xfrm>
            <a:off x="1554675" y="2898675"/>
            <a:ext cx="6363900" cy="3270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Core Modules</a:t>
            </a:r>
            <a:endParaRPr b="1" sz="2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8" name="Google Shape;1898;p20"/>
          <p:cNvSpPr/>
          <p:nvPr/>
        </p:nvSpPr>
        <p:spPr>
          <a:xfrm>
            <a:off x="1554675" y="2571731"/>
            <a:ext cx="6363900" cy="3270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Algorithms</a:t>
            </a:r>
            <a:endParaRPr b="1" sz="2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9" name="Google Shape;1899;p20"/>
          <p:cNvSpPr/>
          <p:nvPr/>
        </p:nvSpPr>
        <p:spPr>
          <a:xfrm>
            <a:off x="1554675" y="2244806"/>
            <a:ext cx="6363900" cy="32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Pipelines</a:t>
            </a:r>
            <a:endParaRPr b="1" sz="2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00" name="Google Shape;1900;p20"/>
          <p:cNvSpPr txBox="1"/>
          <p:nvPr>
            <p:ph idx="4294967295" type="ctrTitle"/>
          </p:nvPr>
        </p:nvSpPr>
        <p:spPr>
          <a:xfrm>
            <a:off x="1715250" y="4563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Hkube in layers</a:t>
            </a:r>
            <a:endParaRPr sz="4800">
              <a:solidFill>
                <a:srgbClr val="3C78D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1"/>
          <p:cNvSpPr txBox="1"/>
          <p:nvPr>
            <p:ph idx="4294967295" type="ctrTitle"/>
          </p:nvPr>
        </p:nvSpPr>
        <p:spPr>
          <a:xfrm>
            <a:off x="1715250" y="570638"/>
            <a:ext cx="57135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</a:rPr>
              <a:t>Main Concepts</a:t>
            </a:r>
            <a:endParaRPr sz="4800">
              <a:solidFill>
                <a:srgbClr val="3C78D8"/>
              </a:solidFill>
            </a:endParaRPr>
          </a:p>
        </p:txBody>
      </p:sp>
      <p:sp>
        <p:nvSpPr>
          <p:cNvPr id="1906" name="Google Shape;1906;p21"/>
          <p:cNvSpPr txBox="1"/>
          <p:nvPr>
            <p:ph idx="4294967295" type="body"/>
          </p:nvPr>
        </p:nvSpPr>
        <p:spPr>
          <a:xfrm>
            <a:off x="5855867" y="2649972"/>
            <a:ext cx="2560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Optimize Hardware utilization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907" name="Google Shape;19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150" y="1460675"/>
            <a:ext cx="1834200" cy="130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8" name="Google Shape;1908;p21"/>
          <p:cNvPicPr preferRelativeResize="0"/>
          <p:nvPr/>
        </p:nvPicPr>
        <p:blipFill rotWithShape="1">
          <a:blip r:embed="rId4">
            <a:alphaModFix amt="90000"/>
          </a:blip>
          <a:srcRect b="0" l="12502" r="12495" t="0"/>
          <a:stretch/>
        </p:blipFill>
        <p:spPr>
          <a:xfrm>
            <a:off x="3753205" y="1501043"/>
            <a:ext cx="1721100" cy="12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21"/>
          <p:cNvSpPr txBox="1"/>
          <p:nvPr>
            <p:ph idx="4294967295" type="body"/>
          </p:nvPr>
        </p:nvSpPr>
        <p:spPr>
          <a:xfrm>
            <a:off x="3686161" y="2649972"/>
            <a:ext cx="21837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Language Agnostic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910" name="Google Shape;1910;p21"/>
          <p:cNvPicPr preferRelativeResize="0"/>
          <p:nvPr/>
        </p:nvPicPr>
        <p:blipFill rotWithShape="1">
          <a:blip r:embed="rId5">
            <a:alphaModFix amt="89000"/>
          </a:blip>
          <a:srcRect b="0" l="15425" r="15432" t="0"/>
          <a:stretch/>
        </p:blipFill>
        <p:spPr>
          <a:xfrm>
            <a:off x="1246834" y="1460685"/>
            <a:ext cx="1721100" cy="12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1" name="Google Shape;1911;p21"/>
          <p:cNvSpPr txBox="1"/>
          <p:nvPr>
            <p:ph idx="4294967295" type="body"/>
          </p:nvPr>
        </p:nvSpPr>
        <p:spPr>
          <a:xfrm>
            <a:off x="763000" y="2649972"/>
            <a:ext cx="23769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Distributed pipeline of algorithms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912" name="Google Shape;1912;p21"/>
          <p:cNvPicPr preferRelativeResize="0"/>
          <p:nvPr/>
        </p:nvPicPr>
        <p:blipFill rotWithShape="1">
          <a:blip r:embed="rId6">
            <a:alphaModFix/>
          </a:blip>
          <a:srcRect b="0" l="20400" r="20400" t="0"/>
          <a:stretch/>
        </p:blipFill>
        <p:spPr>
          <a:xfrm>
            <a:off x="3621332" y="3186937"/>
            <a:ext cx="1721100" cy="12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3" name="Google Shape;1913;p21"/>
          <p:cNvSpPr txBox="1"/>
          <p:nvPr>
            <p:ph idx="4294967295" type="body"/>
          </p:nvPr>
        </p:nvSpPr>
        <p:spPr>
          <a:xfrm>
            <a:off x="3369623" y="4354137"/>
            <a:ext cx="23769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Algorithm monitoring 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914" name="Google Shape;1914;p21"/>
          <p:cNvPicPr preferRelativeResize="0"/>
          <p:nvPr/>
        </p:nvPicPr>
        <p:blipFill rotWithShape="1">
          <a:blip r:embed="rId7">
            <a:alphaModFix amt="86000"/>
          </a:blip>
          <a:srcRect b="2498" l="0" r="0" t="2489"/>
          <a:stretch/>
        </p:blipFill>
        <p:spPr>
          <a:xfrm>
            <a:off x="5884225" y="2977800"/>
            <a:ext cx="2307900" cy="16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5" name="Google Shape;1915;p21"/>
          <p:cNvSpPr txBox="1"/>
          <p:nvPr>
            <p:ph idx="4294967295" type="body"/>
          </p:nvPr>
        </p:nvSpPr>
        <p:spPr>
          <a:xfrm>
            <a:off x="5947817" y="4354137"/>
            <a:ext cx="23769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Simple API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916" name="Google Shape;1916;p21"/>
          <p:cNvPicPr preferRelativeResize="0"/>
          <p:nvPr/>
        </p:nvPicPr>
        <p:blipFill rotWithShape="1">
          <a:blip r:embed="rId8">
            <a:alphaModFix/>
          </a:blip>
          <a:srcRect b="0" l="15010" r="15010" t="0"/>
          <a:stretch/>
        </p:blipFill>
        <p:spPr>
          <a:xfrm>
            <a:off x="1206032" y="3186937"/>
            <a:ext cx="1721100" cy="12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7" name="Google Shape;1917;p21"/>
          <p:cNvSpPr txBox="1"/>
          <p:nvPr>
            <p:ph idx="4294967295" type="body"/>
          </p:nvPr>
        </p:nvSpPr>
        <p:spPr>
          <a:xfrm>
            <a:off x="778823" y="4354137"/>
            <a:ext cx="23769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Semi Automatic Jobs Prioritization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